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Poppins Medium" charset="1" panose="00000600000000000000"/>
      <p:regular r:id="rId46"/>
    </p:embeddedFont>
    <p:embeddedFont>
      <p:font typeface="Inter Extra-Light" charset="1" panose="02000503000000020004"/>
      <p:regular r:id="rId47"/>
    </p:embeddedFont>
    <p:embeddedFont>
      <p:font typeface="Canva Sans Bold" charset="1" panose="020B0803030501040103"/>
      <p:regular r:id="rId48"/>
    </p:embeddedFont>
    <p:embeddedFont>
      <p:font typeface="Canva Sans" charset="1" panose="020B0503030501040103"/>
      <p:regular r:id="rId49"/>
    </p:embeddedFont>
    <p:embeddedFont>
      <p:font typeface="Canva Sans Bold Italics" charset="1" panose="020B0803030501040103"/>
      <p:regular r:id="rId50"/>
    </p:embeddedFont>
    <p:embeddedFont>
      <p:font typeface="Inter Bold Italics" charset="1" panose="020B0802030000000004"/>
      <p:regular r:id="rId51"/>
    </p:embeddedFont>
    <p:embeddedFont>
      <p:font typeface="Poppins Bold Italics" charset="1" panose="00000800000000000000"/>
      <p:regular r:id="rId52"/>
    </p:embeddedFont>
    <p:embeddedFont>
      <p:font typeface="Poppins Italics" charset="1" panose="00000500000000000000"/>
      <p:regular r:id="rId53"/>
    </p:embeddedFont>
    <p:embeddedFont>
      <p:font typeface="Poppins Medium Italics" charset="1" panose="00000600000000000000"/>
      <p:regular r:id="rId54"/>
    </p:embeddedFont>
    <p:embeddedFont>
      <p:font typeface="Poppins" charset="1" panose="00000500000000000000"/>
      <p:regular r:id="rId55"/>
    </p:embeddedFont>
    <p:embeddedFont>
      <p:font typeface="Poppins Bold" charset="1" panose="000008000000000000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embeddings/oleObject1.bin" Type="http://schemas.openxmlformats.org/officeDocument/2006/relationships/oleObjec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embeddings/oleObject2.bin" Type="http://schemas.openxmlformats.org/officeDocument/2006/relationships/oleObjec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VAG6H50c6Io.mp4" Type="http://schemas.openxmlformats.org/officeDocument/2006/relationships/video"/><Relationship Id="rId4" Target="../media/VAG6H50c6Io.mp4" Type="http://schemas.microsoft.com/office/2007/relationships/media"/></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12" Target="../media/image58.png" Type="http://schemas.openxmlformats.org/officeDocument/2006/relationships/image"/><Relationship Id="rId13" Target="../media/image59.png" Type="http://schemas.openxmlformats.org/officeDocument/2006/relationships/image"/><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3080"/>
            </a:stretch>
          </a:blipFill>
        </p:spPr>
      </p:sp>
      <p:grpSp>
        <p:nvGrpSpPr>
          <p:cNvPr name="Group 3" id="3"/>
          <p:cNvGrpSpPr/>
          <p:nvPr/>
        </p:nvGrpSpPr>
        <p:grpSpPr>
          <a:xfrm rot="0">
            <a:off x="14693121" y="9258300"/>
            <a:ext cx="3321381" cy="604120"/>
            <a:chOff x="0" y="0"/>
            <a:chExt cx="874767" cy="159110"/>
          </a:xfrm>
        </p:grpSpPr>
        <p:sp>
          <p:nvSpPr>
            <p:cNvPr name="Freeform 4" id="4"/>
            <p:cNvSpPr/>
            <p:nvPr/>
          </p:nvSpPr>
          <p:spPr>
            <a:xfrm flipH="false" flipV="false" rot="0">
              <a:off x="0" y="0"/>
              <a:ext cx="874767" cy="159110"/>
            </a:xfrm>
            <a:custGeom>
              <a:avLst/>
              <a:gdLst/>
              <a:ahLst/>
              <a:cxnLst/>
              <a:rect r="r" b="b" t="t" l="l"/>
              <a:pathLst>
                <a:path h="159110" w="874767">
                  <a:moveTo>
                    <a:pt x="79555" y="0"/>
                  </a:moveTo>
                  <a:lnTo>
                    <a:pt x="795212" y="0"/>
                  </a:lnTo>
                  <a:cubicBezTo>
                    <a:pt x="816312" y="0"/>
                    <a:pt x="836547" y="8382"/>
                    <a:pt x="851466" y="23301"/>
                  </a:cubicBezTo>
                  <a:cubicBezTo>
                    <a:pt x="866385" y="38221"/>
                    <a:pt x="874767" y="58456"/>
                    <a:pt x="874767" y="79555"/>
                  </a:cubicBezTo>
                  <a:lnTo>
                    <a:pt x="874767" y="79555"/>
                  </a:lnTo>
                  <a:cubicBezTo>
                    <a:pt x="874767" y="123492"/>
                    <a:pt x="839149" y="159110"/>
                    <a:pt x="795212" y="159110"/>
                  </a:cubicBezTo>
                  <a:lnTo>
                    <a:pt x="79555" y="159110"/>
                  </a:lnTo>
                  <a:cubicBezTo>
                    <a:pt x="35618" y="159110"/>
                    <a:pt x="0" y="123492"/>
                    <a:pt x="0" y="79555"/>
                  </a:cubicBezTo>
                  <a:lnTo>
                    <a:pt x="0" y="79555"/>
                  </a:lnTo>
                  <a:cubicBezTo>
                    <a:pt x="0" y="35618"/>
                    <a:pt x="35618" y="0"/>
                    <a:pt x="79555"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5" id="5"/>
            <p:cNvSpPr txBox="true"/>
            <p:nvPr/>
          </p:nvSpPr>
          <p:spPr>
            <a:xfrm>
              <a:off x="0" y="-66675"/>
              <a:ext cx="874767" cy="225785"/>
            </a:xfrm>
            <a:prstGeom prst="rect">
              <a:avLst/>
            </a:prstGeom>
          </p:spPr>
          <p:txBody>
            <a:bodyPr anchor="ctr" rtlCol="false" tIns="50800" lIns="50800" bIns="50800" rIns="50800"/>
            <a:lstStyle/>
            <a:p>
              <a:pPr algn="ctr">
                <a:lnSpc>
                  <a:spcPts val="2800"/>
                </a:lnSpc>
              </a:pPr>
              <a:r>
                <a:rPr lang="en-US" b="true" sz="2000" spc="42">
                  <a:solidFill>
                    <a:srgbClr val="F4F4F4"/>
                  </a:solidFill>
                  <a:latin typeface="Poppins Medium"/>
                  <a:ea typeface="Poppins Medium"/>
                  <a:cs typeface="Poppins Medium"/>
                  <a:sym typeface="Poppins Medium"/>
                </a:rPr>
                <a:t>DR 𝗠𝗮𝗵𝗺𝗼𝘂𝗱 𝗧𝗮𝗹𝗮𝗮𝘁</a:t>
              </a:r>
            </a:p>
          </p:txBody>
        </p:sp>
      </p:grpSp>
      <p:sp>
        <p:nvSpPr>
          <p:cNvPr name="Freeform 6" id="6"/>
          <p:cNvSpPr/>
          <p:nvPr/>
        </p:nvSpPr>
        <p:spPr>
          <a:xfrm flipH="false" flipV="false" rot="0">
            <a:off x="15598609" y="416983"/>
            <a:ext cx="2415893" cy="1223433"/>
          </a:xfrm>
          <a:custGeom>
            <a:avLst/>
            <a:gdLst/>
            <a:ahLst/>
            <a:cxnLst/>
            <a:rect r="r" b="b" t="t" l="l"/>
            <a:pathLst>
              <a:path h="1223433" w="2415893">
                <a:moveTo>
                  <a:pt x="0" y="0"/>
                </a:moveTo>
                <a:lnTo>
                  <a:pt x="2415893" y="0"/>
                </a:lnTo>
                <a:lnTo>
                  <a:pt x="2415893" y="1223434"/>
                </a:lnTo>
                <a:lnTo>
                  <a:pt x="0" y="1223434"/>
                </a:lnTo>
                <a:lnTo>
                  <a:pt x="0" y="0"/>
                </a:lnTo>
                <a:close/>
              </a:path>
            </a:pathLst>
          </a:custGeom>
          <a:blipFill>
            <a:blip r:embed="rId3"/>
            <a:stretch>
              <a:fillRect l="0" t="0" r="0" b="0"/>
            </a:stretch>
          </a:blipFill>
        </p:spPr>
      </p:sp>
      <p:sp>
        <p:nvSpPr>
          <p:cNvPr name="Freeform 7" id="7"/>
          <p:cNvSpPr/>
          <p:nvPr/>
        </p:nvSpPr>
        <p:spPr>
          <a:xfrm flipH="false" flipV="false" rot="0">
            <a:off x="294366" y="9258300"/>
            <a:ext cx="2624353" cy="682332"/>
          </a:xfrm>
          <a:custGeom>
            <a:avLst/>
            <a:gdLst/>
            <a:ahLst/>
            <a:cxnLst/>
            <a:rect r="r" b="b" t="t" l="l"/>
            <a:pathLst>
              <a:path h="682332" w="2624353">
                <a:moveTo>
                  <a:pt x="0" y="0"/>
                </a:moveTo>
                <a:lnTo>
                  <a:pt x="2624353" y="0"/>
                </a:lnTo>
                <a:lnTo>
                  <a:pt x="2624353" y="682332"/>
                </a:lnTo>
                <a:lnTo>
                  <a:pt x="0" y="682332"/>
                </a:lnTo>
                <a:lnTo>
                  <a:pt x="0" y="0"/>
                </a:lnTo>
                <a:close/>
              </a:path>
            </a:pathLst>
          </a:custGeom>
          <a:blipFill>
            <a:blip r:embed="rId4"/>
            <a:stretch>
              <a:fillRect l="0" t="0" r="0" b="0"/>
            </a:stretch>
          </a:blipFill>
        </p:spPr>
      </p:sp>
      <p:sp>
        <p:nvSpPr>
          <p:cNvPr name="Freeform 8" id="8"/>
          <p:cNvSpPr/>
          <p:nvPr/>
        </p:nvSpPr>
        <p:spPr>
          <a:xfrm flipH="false" flipV="false" rot="0">
            <a:off x="294366" y="416983"/>
            <a:ext cx="1424264" cy="1283247"/>
          </a:xfrm>
          <a:custGeom>
            <a:avLst/>
            <a:gdLst/>
            <a:ahLst/>
            <a:cxnLst/>
            <a:rect r="r" b="b" t="t" l="l"/>
            <a:pathLst>
              <a:path h="1283247" w="1424264">
                <a:moveTo>
                  <a:pt x="0" y="0"/>
                </a:moveTo>
                <a:lnTo>
                  <a:pt x="1424263" y="0"/>
                </a:lnTo>
                <a:lnTo>
                  <a:pt x="1424263" y="1283248"/>
                </a:lnTo>
                <a:lnTo>
                  <a:pt x="0" y="1283248"/>
                </a:lnTo>
                <a:lnTo>
                  <a:pt x="0" y="0"/>
                </a:lnTo>
                <a:close/>
              </a:path>
            </a:pathLst>
          </a:custGeom>
          <a:blipFill>
            <a:blip r:embed="rId5"/>
            <a:stretch>
              <a:fillRect l="0" t="0" r="0" b="0"/>
            </a:stretch>
          </a:blipFill>
        </p:spPr>
      </p:sp>
      <p:sp>
        <p:nvSpPr>
          <p:cNvPr name="TextBox 9" id="9"/>
          <p:cNvSpPr txBox="true"/>
          <p:nvPr/>
        </p:nvSpPr>
        <p:spPr>
          <a:xfrm rot="0">
            <a:off x="12273620" y="9342873"/>
            <a:ext cx="1932087" cy="368300"/>
          </a:xfrm>
          <a:prstGeom prst="rect">
            <a:avLst/>
          </a:prstGeom>
        </p:spPr>
        <p:txBody>
          <a:bodyPr anchor="t" rtlCol="false" tIns="0" lIns="0" bIns="0" rIns="0">
            <a:spAutoFit/>
          </a:bodyPr>
          <a:lstStyle/>
          <a:p>
            <a:pPr algn="ctr">
              <a:lnSpc>
                <a:spcPts val="2800"/>
              </a:lnSpc>
              <a:spcBef>
                <a:spcPct val="0"/>
              </a:spcBef>
            </a:pPr>
            <a:r>
              <a:rPr lang="en-US" b="true" sz="2000" spc="42">
                <a:solidFill>
                  <a:srgbClr val="F4F4F4"/>
                </a:solidFill>
                <a:latin typeface="Poppins Medium"/>
                <a:ea typeface="Poppins Medium"/>
                <a:cs typeface="Poppins Medium"/>
                <a:sym typeface="Poppins Medium"/>
              </a:rPr>
              <a:t>SUPERVISED BY</a:t>
            </a: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590E1E">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336527" y="3865816"/>
            <a:ext cx="13614946" cy="1812400"/>
          </a:xfrm>
          <a:prstGeom prst="rect">
            <a:avLst/>
          </a:prstGeom>
        </p:spPr>
        <p:txBody>
          <a:bodyPr anchor="t" rtlCol="false" tIns="0" lIns="0" bIns="0" rIns="0">
            <a:spAutoFit/>
          </a:bodyPr>
          <a:lstStyle/>
          <a:p>
            <a:pPr algn="ctr">
              <a:lnSpc>
                <a:spcPts val="14028"/>
              </a:lnSpc>
              <a:spcBef>
                <a:spcPct val="0"/>
              </a:spcBef>
            </a:pPr>
            <a:r>
              <a:rPr lang="en-US" b="true" sz="10020" spc="210">
                <a:solidFill>
                  <a:srgbClr val="FFFFFF"/>
                </a:solidFill>
                <a:latin typeface="Poppins Medium"/>
                <a:ea typeface="Poppins Medium"/>
                <a:cs typeface="Poppins Medium"/>
                <a:sym typeface="Poppins Medium"/>
              </a:rPr>
              <a:t>PROPOS</a:t>
            </a:r>
            <a:r>
              <a:rPr lang="en-US" b="true" sz="10020" spc="210">
                <a:solidFill>
                  <a:srgbClr val="FFFFFF"/>
                </a:solidFill>
                <a:latin typeface="Poppins Medium"/>
                <a:ea typeface="Poppins Medium"/>
                <a:cs typeface="Poppins Medium"/>
                <a:sym typeface="Poppins Medium"/>
              </a:rPr>
              <a:t>ED SOLUTION</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 r="0" b="-4"/>
            </a:stretch>
          </a:blipFill>
        </p:spPr>
      </p:sp>
      <p:sp>
        <p:nvSpPr>
          <p:cNvPr name="TextBox 3" id="3"/>
          <p:cNvSpPr txBox="true"/>
          <p:nvPr/>
        </p:nvSpPr>
        <p:spPr>
          <a:xfrm rot="0">
            <a:off x="304954" y="8556626"/>
            <a:ext cx="10989445" cy="1327147"/>
          </a:xfrm>
          <a:prstGeom prst="rect">
            <a:avLst/>
          </a:prstGeom>
        </p:spPr>
        <p:txBody>
          <a:bodyPr anchor="t" rtlCol="false" tIns="0" lIns="0" bIns="0" rIns="0">
            <a:spAutoFit/>
          </a:bodyPr>
          <a:lstStyle/>
          <a:p>
            <a:pPr algn="l">
              <a:lnSpc>
                <a:spcPts val="3500"/>
              </a:lnSpc>
              <a:spcBef>
                <a:spcPct val="0"/>
              </a:spcBef>
            </a:pPr>
            <a:r>
              <a:rPr lang="en-US" b="true" sz="2500" spc="52">
                <a:solidFill>
                  <a:srgbClr val="FFFFFF"/>
                </a:solidFill>
                <a:latin typeface="Poppins Medium"/>
                <a:ea typeface="Poppins Medium"/>
                <a:cs typeface="Poppins Medium"/>
                <a:sym typeface="Poppins Medium"/>
              </a:rPr>
              <a:t>THIS SOLUTION LEVERAGES MACHINE LEARNING TO TRANSFORM THE COMPANY'S APPROACH TO TALENT RETENTION FROM REACTIVE TO PROACTIVE USING PREDICTIVE ML MODELS.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2699283"/>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12398074" y="2699283"/>
            <a:ext cx="5889926" cy="7587717"/>
          </a:xfrm>
          <a:custGeom>
            <a:avLst/>
            <a:gdLst/>
            <a:ahLst/>
            <a:cxnLst/>
            <a:rect r="r" b="b" t="t" l="l"/>
            <a:pathLst>
              <a:path h="7587717" w="5889926">
                <a:moveTo>
                  <a:pt x="0" y="0"/>
                </a:moveTo>
                <a:lnTo>
                  <a:pt x="5889926" y="0"/>
                </a:lnTo>
                <a:lnTo>
                  <a:pt x="5889926" y="7587717"/>
                </a:lnTo>
                <a:lnTo>
                  <a:pt x="0" y="7587717"/>
                </a:lnTo>
                <a:lnTo>
                  <a:pt x="0" y="0"/>
                </a:lnTo>
                <a:close/>
              </a:path>
            </a:pathLst>
          </a:custGeom>
          <a:blipFill>
            <a:blip r:embed="rId2"/>
            <a:stretch>
              <a:fillRect l="-16547" t="0" r="-12277" b="0"/>
            </a:stretch>
          </a:blipFill>
          <a:ln w="47625" cap="sq">
            <a:solidFill>
              <a:srgbClr val="584C4C"/>
            </a:solidFill>
            <a:prstDash val="solid"/>
            <a:miter/>
          </a:ln>
        </p:spPr>
      </p:sp>
      <p:sp>
        <p:nvSpPr>
          <p:cNvPr name="TextBox 4" id="4"/>
          <p:cNvSpPr txBox="true"/>
          <p:nvPr/>
        </p:nvSpPr>
        <p:spPr>
          <a:xfrm rot="0">
            <a:off x="4580286" y="1143000"/>
            <a:ext cx="9127428" cy="1185751"/>
          </a:xfrm>
          <a:prstGeom prst="rect">
            <a:avLst/>
          </a:prstGeom>
        </p:spPr>
        <p:txBody>
          <a:bodyPr anchor="t" rtlCol="false" tIns="0" lIns="0" bIns="0" rIns="0">
            <a:spAutoFit/>
          </a:bodyPr>
          <a:lstStyle/>
          <a:p>
            <a:pPr algn="ctr">
              <a:lnSpc>
                <a:spcPts val="8119"/>
              </a:lnSpc>
            </a:pPr>
            <a:r>
              <a:rPr lang="en-US" b="true" sz="8546" spc="-358">
                <a:solidFill>
                  <a:srgbClr val="F4F4F4"/>
                </a:solidFill>
                <a:latin typeface="Poppins Medium"/>
                <a:ea typeface="Poppins Medium"/>
                <a:cs typeface="Poppins Medium"/>
                <a:sym typeface="Poppins Medium"/>
              </a:rPr>
              <a:t>Discover causes</a:t>
            </a:r>
          </a:p>
        </p:txBody>
      </p:sp>
      <p:sp>
        <p:nvSpPr>
          <p:cNvPr name="TextBox 5" id="5"/>
          <p:cNvSpPr txBox="true"/>
          <p:nvPr/>
        </p:nvSpPr>
        <p:spPr>
          <a:xfrm rot="0">
            <a:off x="386367" y="3079750"/>
            <a:ext cx="11741784" cy="4940300"/>
          </a:xfrm>
          <a:prstGeom prst="rect">
            <a:avLst/>
          </a:prstGeom>
        </p:spPr>
        <p:txBody>
          <a:bodyPr anchor="t" rtlCol="false" tIns="0" lIns="0" bIns="0" rIns="0">
            <a:spAutoFit/>
          </a:bodyPr>
          <a:lstStyle/>
          <a:p>
            <a:pPr algn="l">
              <a:lnSpc>
                <a:spcPts val="4900"/>
              </a:lnSpc>
              <a:spcBef>
                <a:spcPct val="0"/>
              </a:spcBef>
            </a:pPr>
            <a:r>
              <a:rPr lang="en-US" sz="3500">
                <a:solidFill>
                  <a:srgbClr val="F4F4F4"/>
                </a:solidFill>
                <a:latin typeface="Inter Extra-Light"/>
                <a:ea typeface="Inter Extra-Light"/>
                <a:cs typeface="Inter Extra-Light"/>
                <a:sym typeface="Inter Extra-Light"/>
              </a:rPr>
              <a:t>The foundation of our system is the continuous monitoring of key organizational and employee features. By actively tracking how variables like income, Work-life balance, and Job level change over time, we identify and prioritize the factors that most increase the likelihood of employee attrition. This diagnostic approach ensures our interventions are always based on the most current and relevant causes</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2699283"/>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10663902" y="2699283"/>
            <a:ext cx="8081468" cy="8081468"/>
          </a:xfrm>
          <a:custGeom>
            <a:avLst/>
            <a:gdLst/>
            <a:ahLst/>
            <a:cxnLst/>
            <a:rect r="r" b="b" t="t" l="l"/>
            <a:pathLst>
              <a:path h="8081468" w="8081468">
                <a:moveTo>
                  <a:pt x="0" y="0"/>
                </a:moveTo>
                <a:lnTo>
                  <a:pt x="8081468" y="0"/>
                </a:lnTo>
                <a:lnTo>
                  <a:pt x="8081468" y="8081468"/>
                </a:lnTo>
                <a:lnTo>
                  <a:pt x="0" y="8081468"/>
                </a:lnTo>
                <a:lnTo>
                  <a:pt x="0" y="0"/>
                </a:lnTo>
                <a:close/>
              </a:path>
            </a:pathLst>
          </a:custGeom>
          <a:blipFill>
            <a:blip r:embed="rId2"/>
            <a:stretch>
              <a:fillRect l="0" t="0" r="0" b="0"/>
            </a:stretch>
          </a:blipFill>
          <a:ln w="38100" cap="sq">
            <a:solidFill>
              <a:srgbClr val="584C4C"/>
            </a:solidFill>
            <a:prstDash val="solid"/>
            <a:miter/>
          </a:ln>
        </p:spPr>
      </p:sp>
      <p:sp>
        <p:nvSpPr>
          <p:cNvPr name="TextBox 4" id="4"/>
          <p:cNvSpPr txBox="true"/>
          <p:nvPr/>
        </p:nvSpPr>
        <p:spPr>
          <a:xfrm rot="0">
            <a:off x="4580286" y="1143000"/>
            <a:ext cx="9127428" cy="1185751"/>
          </a:xfrm>
          <a:prstGeom prst="rect">
            <a:avLst/>
          </a:prstGeom>
        </p:spPr>
        <p:txBody>
          <a:bodyPr anchor="t" rtlCol="false" tIns="0" lIns="0" bIns="0" rIns="0">
            <a:spAutoFit/>
          </a:bodyPr>
          <a:lstStyle/>
          <a:p>
            <a:pPr algn="ctr">
              <a:lnSpc>
                <a:spcPts val="8119"/>
              </a:lnSpc>
            </a:pPr>
            <a:r>
              <a:rPr lang="en-US" b="true" sz="8546" spc="-358">
                <a:solidFill>
                  <a:srgbClr val="F4F4F4"/>
                </a:solidFill>
                <a:latin typeface="Poppins Medium"/>
                <a:ea typeface="Poppins Medium"/>
                <a:cs typeface="Poppins Medium"/>
                <a:sym typeface="Poppins Medium"/>
              </a:rPr>
              <a:t>Forcast Risks</a:t>
            </a:r>
          </a:p>
        </p:txBody>
      </p:sp>
      <p:sp>
        <p:nvSpPr>
          <p:cNvPr name="TextBox 5" id="5"/>
          <p:cNvSpPr txBox="true"/>
          <p:nvPr/>
        </p:nvSpPr>
        <p:spPr>
          <a:xfrm rot="0">
            <a:off x="266401" y="2989796"/>
            <a:ext cx="10292531" cy="2463800"/>
          </a:xfrm>
          <a:prstGeom prst="rect">
            <a:avLst/>
          </a:prstGeom>
        </p:spPr>
        <p:txBody>
          <a:bodyPr anchor="t" rtlCol="false" tIns="0" lIns="0" bIns="0" rIns="0">
            <a:spAutoFit/>
          </a:bodyPr>
          <a:lstStyle/>
          <a:p>
            <a:pPr algn="l">
              <a:lnSpc>
                <a:spcPts val="4900"/>
              </a:lnSpc>
              <a:spcBef>
                <a:spcPct val="0"/>
              </a:spcBef>
            </a:pPr>
            <a:r>
              <a:rPr lang="en-US" sz="3500">
                <a:solidFill>
                  <a:srgbClr val="F4F4F4"/>
                </a:solidFill>
                <a:latin typeface="Inter Extra-Light"/>
                <a:ea typeface="Inter Extra-Light"/>
                <a:cs typeface="Inter Extra-Light"/>
                <a:sym typeface="Inter Extra-Light"/>
              </a:rPr>
              <a:t>This is the predictive stage, where the discovered causes are fed into a ML model to Predict and Quantify Attrition Likelihood viewed in percent as we will see in the deployment later on</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2699283"/>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10902342" y="2699283"/>
            <a:ext cx="7391664" cy="7557798"/>
          </a:xfrm>
          <a:custGeom>
            <a:avLst/>
            <a:gdLst/>
            <a:ahLst/>
            <a:cxnLst/>
            <a:rect r="r" b="b" t="t" l="l"/>
            <a:pathLst>
              <a:path h="7557798" w="7391664">
                <a:moveTo>
                  <a:pt x="0" y="0"/>
                </a:moveTo>
                <a:lnTo>
                  <a:pt x="7391664" y="0"/>
                </a:lnTo>
                <a:lnTo>
                  <a:pt x="7391664" y="7557799"/>
                </a:lnTo>
                <a:lnTo>
                  <a:pt x="0" y="7557799"/>
                </a:lnTo>
                <a:lnTo>
                  <a:pt x="0" y="0"/>
                </a:lnTo>
                <a:close/>
              </a:path>
            </a:pathLst>
          </a:custGeom>
          <a:blipFill>
            <a:blip r:embed="rId2"/>
            <a:stretch>
              <a:fillRect l="0" t="0" r="0" b="-10103"/>
            </a:stretch>
          </a:blipFill>
        </p:spPr>
      </p:sp>
      <p:sp>
        <p:nvSpPr>
          <p:cNvPr name="TextBox 4" id="4"/>
          <p:cNvSpPr txBox="true"/>
          <p:nvPr/>
        </p:nvSpPr>
        <p:spPr>
          <a:xfrm rot="0">
            <a:off x="3500593" y="1023034"/>
            <a:ext cx="11286814" cy="1185751"/>
          </a:xfrm>
          <a:prstGeom prst="rect">
            <a:avLst/>
          </a:prstGeom>
        </p:spPr>
        <p:txBody>
          <a:bodyPr anchor="t" rtlCol="false" tIns="0" lIns="0" bIns="0" rIns="0">
            <a:spAutoFit/>
          </a:bodyPr>
          <a:lstStyle/>
          <a:p>
            <a:pPr algn="ctr">
              <a:lnSpc>
                <a:spcPts val="8119"/>
              </a:lnSpc>
            </a:pPr>
            <a:r>
              <a:rPr lang="en-US" b="true" sz="8546" spc="-358">
                <a:solidFill>
                  <a:srgbClr val="F4F4F4"/>
                </a:solidFill>
                <a:latin typeface="Poppins Medium"/>
                <a:ea typeface="Poppins Medium"/>
                <a:cs typeface="Poppins Medium"/>
                <a:sym typeface="Poppins Medium"/>
              </a:rPr>
              <a:t>Empowering Actions</a:t>
            </a:r>
          </a:p>
        </p:txBody>
      </p:sp>
      <p:sp>
        <p:nvSpPr>
          <p:cNvPr name="TextBox 5" id="5"/>
          <p:cNvSpPr txBox="true"/>
          <p:nvPr/>
        </p:nvSpPr>
        <p:spPr>
          <a:xfrm rot="0">
            <a:off x="266401" y="2989796"/>
            <a:ext cx="10292531" cy="4321175"/>
          </a:xfrm>
          <a:prstGeom prst="rect">
            <a:avLst/>
          </a:prstGeom>
        </p:spPr>
        <p:txBody>
          <a:bodyPr anchor="t" rtlCol="false" tIns="0" lIns="0" bIns="0" rIns="0">
            <a:spAutoFit/>
          </a:bodyPr>
          <a:lstStyle/>
          <a:p>
            <a:pPr algn="l">
              <a:lnSpc>
                <a:spcPts val="4900"/>
              </a:lnSpc>
              <a:spcBef>
                <a:spcPct val="0"/>
              </a:spcBef>
            </a:pPr>
            <a:r>
              <a:rPr lang="en-US" sz="3500">
                <a:solidFill>
                  <a:srgbClr val="F4F4F4"/>
                </a:solidFill>
                <a:latin typeface="Inter Extra-Light"/>
                <a:ea typeface="Inter Extra-Light"/>
                <a:cs typeface="Inter Extra-Light"/>
                <a:sym typeface="Inter Extra-Light"/>
              </a:rPr>
              <a:t>This is the categorization stage where high attrition risk employees are segmented into groups based on their underlying risk profile factors (</a:t>
            </a:r>
            <a:r>
              <a:rPr lang="en-US" b="true" sz="3500" i="true">
                <a:solidFill>
                  <a:srgbClr val="F4F4F4"/>
                </a:solidFill>
                <a:latin typeface="Inter Bold Italics"/>
                <a:ea typeface="Inter Bold Italics"/>
                <a:cs typeface="Inter Bold Italics"/>
                <a:sym typeface="Inter Bold Italics"/>
              </a:rPr>
              <a:t>Career Status, Mobility Obligations, and Logistical Burden</a:t>
            </a:r>
            <a:r>
              <a:rPr lang="en-US" sz="3500">
                <a:solidFill>
                  <a:srgbClr val="F4F4F4"/>
                </a:solidFill>
                <a:latin typeface="Inter Extra-Light"/>
                <a:ea typeface="Inter Extra-Light"/>
                <a:cs typeface="Inter Extra-Light"/>
                <a:sym typeface="Inter Extra-Light"/>
              </a:rPr>
              <a:t>), allowing for the creation of targeted retention strategies for each distinct segment</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4830514" y="4225557"/>
            <a:ext cx="8626971" cy="1578712"/>
          </a:xfrm>
          <a:prstGeom prst="rect">
            <a:avLst/>
          </a:prstGeom>
        </p:spPr>
        <p:txBody>
          <a:bodyPr anchor="t" rtlCol="false" tIns="0" lIns="0" bIns="0" rIns="0">
            <a:spAutoFit/>
          </a:bodyPr>
          <a:lstStyle/>
          <a:p>
            <a:pPr algn="ctr">
              <a:lnSpc>
                <a:spcPts val="12209"/>
              </a:lnSpc>
              <a:spcBef>
                <a:spcPct val="0"/>
              </a:spcBef>
            </a:pPr>
            <a:r>
              <a:rPr lang="en-US" b="true" sz="8721" spc="183">
                <a:solidFill>
                  <a:srgbClr val="FFFFFF"/>
                </a:solidFill>
                <a:latin typeface="Poppins Medium"/>
                <a:ea typeface="Poppins Medium"/>
                <a:cs typeface="Poppins Medium"/>
                <a:sym typeface="Poppins Medium"/>
              </a:rPr>
              <a:t>M</a:t>
            </a:r>
            <a:r>
              <a:rPr lang="en-US" b="true" sz="8721" spc="183">
                <a:solidFill>
                  <a:srgbClr val="FFFFFF"/>
                </a:solidFill>
                <a:latin typeface="Poppins Medium"/>
                <a:ea typeface="Poppins Medium"/>
                <a:cs typeface="Poppins Medium"/>
                <a:sym typeface="Poppins Medium"/>
              </a:rPr>
              <a:t>ETHODOLOGY</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9941658" y="0"/>
            <a:ext cx="0" cy="10321060"/>
          </a:xfrm>
          <a:prstGeom prst="line">
            <a:avLst/>
          </a:prstGeom>
          <a:ln cap="rnd" w="9525">
            <a:solidFill>
              <a:srgbClr val="F4F4F4"/>
            </a:solidFill>
            <a:prstDash val="solid"/>
            <a:headEnd type="none" len="sm" w="sm"/>
            <a:tailEnd type="none" len="sm" w="sm"/>
          </a:ln>
        </p:spPr>
      </p:sp>
      <p:grpSp>
        <p:nvGrpSpPr>
          <p:cNvPr name="Group 3" id="3"/>
          <p:cNvGrpSpPr/>
          <p:nvPr/>
        </p:nvGrpSpPr>
        <p:grpSpPr>
          <a:xfrm rot="0">
            <a:off x="10823959" y="1491611"/>
            <a:ext cx="4918510" cy="823858"/>
            <a:chOff x="0" y="0"/>
            <a:chExt cx="1295410" cy="216983"/>
          </a:xfrm>
        </p:grpSpPr>
        <p:sp>
          <p:nvSpPr>
            <p:cNvPr name="Freeform 4" id="4"/>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5" id="5"/>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F4F4F4"/>
                  </a:solidFill>
                  <a:latin typeface="Poppins Medium"/>
                  <a:ea typeface="Poppins Medium"/>
                  <a:cs typeface="Poppins Medium"/>
                  <a:sym typeface="Poppins Medium"/>
                </a:rPr>
                <a:t> DATA COLLECTION</a:t>
              </a:r>
            </a:p>
          </p:txBody>
        </p:sp>
      </p:grpSp>
      <p:grpSp>
        <p:nvGrpSpPr>
          <p:cNvPr name="Group 6" id="6"/>
          <p:cNvGrpSpPr/>
          <p:nvPr/>
        </p:nvGrpSpPr>
        <p:grpSpPr>
          <a:xfrm rot="0">
            <a:off x="10823959" y="2639320"/>
            <a:ext cx="4918510" cy="823858"/>
            <a:chOff x="0" y="0"/>
            <a:chExt cx="1295410" cy="216983"/>
          </a:xfrm>
        </p:grpSpPr>
        <p:sp>
          <p:nvSpPr>
            <p:cNvPr name="Freeform 7" id="7"/>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8" id="8"/>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F4F4F4"/>
                  </a:solidFill>
                  <a:latin typeface="Poppins Medium"/>
                  <a:ea typeface="Poppins Medium"/>
                  <a:cs typeface="Poppins Medium"/>
                  <a:sym typeface="Poppins Medium"/>
                </a:rPr>
                <a:t>PREPROCESS DATA</a:t>
              </a:r>
            </a:p>
          </p:txBody>
        </p:sp>
      </p:grpSp>
      <p:grpSp>
        <p:nvGrpSpPr>
          <p:cNvPr name="Group 9" id="9"/>
          <p:cNvGrpSpPr/>
          <p:nvPr/>
        </p:nvGrpSpPr>
        <p:grpSpPr>
          <a:xfrm rot="0">
            <a:off x="10888637" y="7574598"/>
            <a:ext cx="4918510" cy="823858"/>
            <a:chOff x="0" y="0"/>
            <a:chExt cx="1295410" cy="216983"/>
          </a:xfrm>
        </p:grpSpPr>
        <p:sp>
          <p:nvSpPr>
            <p:cNvPr name="Freeform 10" id="10"/>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11" id="11"/>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F4F4F4"/>
                  </a:solidFill>
                  <a:latin typeface="Poppins Medium"/>
                  <a:ea typeface="Poppins Medium"/>
                  <a:cs typeface="Poppins Medium"/>
                  <a:sym typeface="Poppins Medium"/>
                </a:rPr>
                <a:t>MODEL EVALUATION</a:t>
              </a:r>
            </a:p>
          </p:txBody>
        </p:sp>
      </p:grpSp>
      <p:grpSp>
        <p:nvGrpSpPr>
          <p:cNvPr name="Group 12" id="12"/>
          <p:cNvGrpSpPr/>
          <p:nvPr/>
        </p:nvGrpSpPr>
        <p:grpSpPr>
          <a:xfrm rot="0">
            <a:off x="10823959" y="6302826"/>
            <a:ext cx="4918510" cy="823858"/>
            <a:chOff x="0" y="0"/>
            <a:chExt cx="1295410" cy="216983"/>
          </a:xfrm>
        </p:grpSpPr>
        <p:sp>
          <p:nvSpPr>
            <p:cNvPr name="Freeform 13" id="13"/>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14" id="14"/>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F4F4F4"/>
                  </a:solidFill>
                  <a:latin typeface="Poppins Medium"/>
                  <a:ea typeface="Poppins Medium"/>
                  <a:cs typeface="Poppins Medium"/>
                  <a:sym typeface="Poppins Medium"/>
                </a:rPr>
                <a:t> MODELING</a:t>
              </a:r>
            </a:p>
          </p:txBody>
        </p:sp>
      </p:grpSp>
      <p:grpSp>
        <p:nvGrpSpPr>
          <p:cNvPr name="Group 15" id="15"/>
          <p:cNvGrpSpPr/>
          <p:nvPr/>
        </p:nvGrpSpPr>
        <p:grpSpPr>
          <a:xfrm rot="0">
            <a:off x="10823959" y="8846371"/>
            <a:ext cx="4918510" cy="823858"/>
            <a:chOff x="0" y="0"/>
            <a:chExt cx="1295410" cy="216983"/>
          </a:xfrm>
        </p:grpSpPr>
        <p:sp>
          <p:nvSpPr>
            <p:cNvPr name="Freeform 16" id="16"/>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17" id="17"/>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F4F4F4"/>
                  </a:solidFill>
                  <a:latin typeface="Poppins Medium"/>
                  <a:ea typeface="Poppins Medium"/>
                  <a:cs typeface="Poppins Medium"/>
                  <a:sym typeface="Poppins Medium"/>
                </a:rPr>
                <a:t> DEPLOYMENT</a:t>
              </a:r>
            </a:p>
          </p:txBody>
        </p:sp>
      </p:grpSp>
      <p:grpSp>
        <p:nvGrpSpPr>
          <p:cNvPr name="Group 18" id="18"/>
          <p:cNvGrpSpPr/>
          <p:nvPr/>
        </p:nvGrpSpPr>
        <p:grpSpPr>
          <a:xfrm rot="0">
            <a:off x="9535608" y="1497490"/>
            <a:ext cx="812101" cy="81210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2</a:t>
              </a:r>
            </a:p>
          </p:txBody>
        </p:sp>
      </p:grpSp>
      <p:grpSp>
        <p:nvGrpSpPr>
          <p:cNvPr name="Group 21" id="21"/>
          <p:cNvGrpSpPr/>
          <p:nvPr/>
        </p:nvGrpSpPr>
        <p:grpSpPr>
          <a:xfrm rot="0">
            <a:off x="9535608" y="3901792"/>
            <a:ext cx="812101" cy="81210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108"/>
                </a:lnSpc>
              </a:pPr>
              <a:r>
                <a:rPr lang="en-US" b="true" sz="2220" spc="46">
                  <a:solidFill>
                    <a:srgbClr val="FFFFFF"/>
                  </a:solidFill>
                  <a:latin typeface="Poppins Medium"/>
                  <a:ea typeface="Poppins Medium"/>
                  <a:cs typeface="Poppins Medium"/>
                  <a:sym typeface="Poppins Medium"/>
                </a:rPr>
                <a:t>4</a:t>
              </a:r>
            </a:p>
          </p:txBody>
        </p:sp>
      </p:grpSp>
      <p:grpSp>
        <p:nvGrpSpPr>
          <p:cNvPr name="Group 24" id="24"/>
          <p:cNvGrpSpPr/>
          <p:nvPr/>
        </p:nvGrpSpPr>
        <p:grpSpPr>
          <a:xfrm rot="0">
            <a:off x="9535608" y="6302826"/>
            <a:ext cx="812101" cy="81210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6" id="26"/>
            <p:cNvSpPr txBox="true"/>
            <p:nvPr/>
          </p:nvSpPr>
          <p:spPr>
            <a:xfrm>
              <a:off x="76200" y="9525"/>
              <a:ext cx="660400" cy="727075"/>
            </a:xfrm>
            <a:prstGeom prst="rect">
              <a:avLst/>
            </a:prstGeom>
          </p:spPr>
          <p:txBody>
            <a:bodyPr anchor="ctr" rtlCol="false" tIns="50800" lIns="50800" bIns="50800" rIns="50800"/>
            <a:lstStyle/>
            <a:p>
              <a:pPr algn="ctr">
                <a:lnSpc>
                  <a:spcPts val="3108"/>
                </a:lnSpc>
              </a:pPr>
              <a:r>
                <a:rPr lang="en-US" b="true" sz="2220" spc="46">
                  <a:solidFill>
                    <a:srgbClr val="FFFFFF"/>
                  </a:solidFill>
                  <a:latin typeface="Poppins Medium"/>
                  <a:ea typeface="Poppins Medium"/>
                  <a:cs typeface="Poppins Medium"/>
                  <a:sym typeface="Poppins Medium"/>
                </a:rPr>
                <a:t>5</a:t>
              </a:r>
            </a:p>
          </p:txBody>
        </p:sp>
      </p:grpSp>
      <p:grpSp>
        <p:nvGrpSpPr>
          <p:cNvPr name="Group 27" id="27"/>
          <p:cNvGrpSpPr/>
          <p:nvPr/>
        </p:nvGrpSpPr>
        <p:grpSpPr>
          <a:xfrm rot="0">
            <a:off x="9535608" y="7559983"/>
            <a:ext cx="812101" cy="81210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3108"/>
                </a:lnSpc>
              </a:pPr>
              <a:r>
                <a:rPr lang="en-US" b="true" sz="2220" spc="46">
                  <a:solidFill>
                    <a:srgbClr val="FFFFFF"/>
                  </a:solidFill>
                  <a:latin typeface="Poppins Medium"/>
                  <a:ea typeface="Poppins Medium"/>
                  <a:cs typeface="Poppins Medium"/>
                  <a:sym typeface="Poppins Medium"/>
                </a:rPr>
                <a:t>6</a:t>
              </a:r>
            </a:p>
          </p:txBody>
        </p:sp>
      </p:grpSp>
      <p:grpSp>
        <p:nvGrpSpPr>
          <p:cNvPr name="Group 30" id="30"/>
          <p:cNvGrpSpPr/>
          <p:nvPr/>
        </p:nvGrpSpPr>
        <p:grpSpPr>
          <a:xfrm rot="0">
            <a:off x="9535608" y="8846371"/>
            <a:ext cx="812101" cy="81210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32" id="32"/>
            <p:cNvSpPr txBox="true"/>
            <p:nvPr/>
          </p:nvSpPr>
          <p:spPr>
            <a:xfrm>
              <a:off x="76200" y="9525"/>
              <a:ext cx="660400" cy="727075"/>
            </a:xfrm>
            <a:prstGeom prst="rect">
              <a:avLst/>
            </a:prstGeom>
          </p:spPr>
          <p:txBody>
            <a:bodyPr anchor="ctr" rtlCol="false" tIns="50800" lIns="50800" bIns="50800" rIns="50800"/>
            <a:lstStyle/>
            <a:p>
              <a:pPr algn="ctr">
                <a:lnSpc>
                  <a:spcPts val="3108"/>
                </a:lnSpc>
              </a:pPr>
              <a:r>
                <a:rPr lang="en-US" b="true" sz="2220" spc="46">
                  <a:solidFill>
                    <a:srgbClr val="FFFFFF"/>
                  </a:solidFill>
                  <a:latin typeface="Poppins Medium"/>
                  <a:ea typeface="Poppins Medium"/>
                  <a:cs typeface="Poppins Medium"/>
                  <a:sym typeface="Poppins Medium"/>
                </a:rPr>
                <a:t>7</a:t>
              </a:r>
            </a:p>
          </p:txBody>
        </p:sp>
      </p:grpSp>
      <p:grpSp>
        <p:nvGrpSpPr>
          <p:cNvPr name="Group 33" id="33"/>
          <p:cNvGrpSpPr/>
          <p:nvPr/>
        </p:nvGrpSpPr>
        <p:grpSpPr>
          <a:xfrm rot="0">
            <a:off x="10823959" y="345856"/>
            <a:ext cx="4918510" cy="823858"/>
            <a:chOff x="0" y="0"/>
            <a:chExt cx="1295410" cy="216983"/>
          </a:xfrm>
        </p:grpSpPr>
        <p:sp>
          <p:nvSpPr>
            <p:cNvPr name="Freeform 34" id="34"/>
            <p:cNvSpPr/>
            <p:nvPr/>
          </p:nvSpPr>
          <p:spPr>
            <a:xfrm flipH="false" flipV="false" rot="0">
              <a:off x="0" y="0"/>
              <a:ext cx="1295410" cy="216983"/>
            </a:xfrm>
            <a:custGeom>
              <a:avLst/>
              <a:gdLst/>
              <a:ahLst/>
              <a:cxnLst/>
              <a:rect r="r" b="b" t="t" l="l"/>
              <a:pathLst>
                <a:path h="216983" w="1295410">
                  <a:moveTo>
                    <a:pt x="108492" y="0"/>
                  </a:moveTo>
                  <a:lnTo>
                    <a:pt x="1186919" y="0"/>
                  </a:lnTo>
                  <a:cubicBezTo>
                    <a:pt x="1246837" y="0"/>
                    <a:pt x="1295410" y="48573"/>
                    <a:pt x="1295410" y="108492"/>
                  </a:cubicBezTo>
                  <a:lnTo>
                    <a:pt x="1295410" y="108492"/>
                  </a:lnTo>
                  <a:cubicBezTo>
                    <a:pt x="1295410" y="168410"/>
                    <a:pt x="1246837" y="216983"/>
                    <a:pt x="1186919" y="216983"/>
                  </a:cubicBezTo>
                  <a:lnTo>
                    <a:pt x="108492" y="216983"/>
                  </a:lnTo>
                  <a:cubicBezTo>
                    <a:pt x="48573" y="216983"/>
                    <a:pt x="0" y="168410"/>
                    <a:pt x="0" y="108492"/>
                  </a:cubicBezTo>
                  <a:lnTo>
                    <a:pt x="0" y="108492"/>
                  </a:lnTo>
                  <a:cubicBezTo>
                    <a:pt x="0" y="48573"/>
                    <a:pt x="48573" y="0"/>
                    <a:pt x="108492"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35" id="35"/>
            <p:cNvSpPr txBox="true"/>
            <p:nvPr/>
          </p:nvSpPr>
          <p:spPr>
            <a:xfrm>
              <a:off x="0" y="-76200"/>
              <a:ext cx="1295410" cy="293183"/>
            </a:xfrm>
            <a:prstGeom prst="rect">
              <a:avLst/>
            </a:prstGeom>
          </p:spPr>
          <p:txBody>
            <a:bodyPr anchor="ctr" rtlCol="false" tIns="50800" lIns="50800" bIns="50800" rIns="50800"/>
            <a:lstStyle/>
            <a:p>
              <a:pPr algn="ctr">
                <a:lnSpc>
                  <a:spcPts val="3530"/>
                </a:lnSpc>
              </a:pPr>
              <a:r>
                <a:rPr lang="en-US" b="true" sz="2521" spc="52">
                  <a:solidFill>
                    <a:srgbClr val="F4F4F4"/>
                  </a:solidFill>
                  <a:latin typeface="Poppins Medium"/>
                  <a:ea typeface="Poppins Medium"/>
                  <a:cs typeface="Poppins Medium"/>
                  <a:sym typeface="Poppins Medium"/>
                </a:rPr>
                <a:t>BUSINESS UNDERSTANDING</a:t>
              </a:r>
            </a:p>
          </p:txBody>
        </p:sp>
      </p:grpSp>
      <p:grpSp>
        <p:nvGrpSpPr>
          <p:cNvPr name="Group 36" id="36"/>
          <p:cNvGrpSpPr/>
          <p:nvPr/>
        </p:nvGrpSpPr>
        <p:grpSpPr>
          <a:xfrm rot="0">
            <a:off x="9535608" y="351735"/>
            <a:ext cx="812101" cy="81210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38" id="38"/>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1</a:t>
              </a:r>
            </a:p>
          </p:txBody>
        </p:sp>
      </p:grpSp>
      <p:grpSp>
        <p:nvGrpSpPr>
          <p:cNvPr name="Group 39" id="39"/>
          <p:cNvGrpSpPr/>
          <p:nvPr/>
        </p:nvGrpSpPr>
        <p:grpSpPr>
          <a:xfrm rot="0">
            <a:off x="10888637" y="3895914"/>
            <a:ext cx="6370663" cy="823858"/>
            <a:chOff x="0" y="0"/>
            <a:chExt cx="1677870" cy="216983"/>
          </a:xfrm>
        </p:grpSpPr>
        <p:sp>
          <p:nvSpPr>
            <p:cNvPr name="Freeform 40" id="40"/>
            <p:cNvSpPr/>
            <p:nvPr/>
          </p:nvSpPr>
          <p:spPr>
            <a:xfrm flipH="false" flipV="false" rot="0">
              <a:off x="0" y="0"/>
              <a:ext cx="1677870" cy="216983"/>
            </a:xfrm>
            <a:custGeom>
              <a:avLst/>
              <a:gdLst/>
              <a:ahLst/>
              <a:cxnLst/>
              <a:rect r="r" b="b" t="t" l="l"/>
              <a:pathLst>
                <a:path h="216983" w="1677870">
                  <a:moveTo>
                    <a:pt x="108492" y="0"/>
                  </a:moveTo>
                  <a:lnTo>
                    <a:pt x="1569378" y="0"/>
                  </a:lnTo>
                  <a:cubicBezTo>
                    <a:pt x="1629297" y="0"/>
                    <a:pt x="1677870" y="48573"/>
                    <a:pt x="1677870" y="108492"/>
                  </a:cubicBezTo>
                  <a:lnTo>
                    <a:pt x="1677870" y="108492"/>
                  </a:lnTo>
                  <a:cubicBezTo>
                    <a:pt x="1677870" y="168410"/>
                    <a:pt x="1629297" y="216983"/>
                    <a:pt x="1569378" y="216983"/>
                  </a:cubicBezTo>
                  <a:lnTo>
                    <a:pt x="108492" y="216983"/>
                  </a:lnTo>
                  <a:cubicBezTo>
                    <a:pt x="48573" y="216983"/>
                    <a:pt x="0" y="168410"/>
                    <a:pt x="0" y="108492"/>
                  </a:cubicBezTo>
                  <a:lnTo>
                    <a:pt x="0" y="108492"/>
                  </a:lnTo>
                  <a:cubicBezTo>
                    <a:pt x="0" y="48573"/>
                    <a:pt x="48573" y="0"/>
                    <a:pt x="108492"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41" id="41"/>
            <p:cNvSpPr txBox="true"/>
            <p:nvPr/>
          </p:nvSpPr>
          <p:spPr>
            <a:xfrm>
              <a:off x="0" y="-76200"/>
              <a:ext cx="1677870" cy="293183"/>
            </a:xfrm>
            <a:prstGeom prst="rect">
              <a:avLst/>
            </a:prstGeom>
          </p:spPr>
          <p:txBody>
            <a:bodyPr anchor="ctr" rtlCol="false" tIns="50800" lIns="50800" bIns="50800" rIns="50800"/>
            <a:lstStyle/>
            <a:p>
              <a:pPr algn="ctr">
                <a:lnSpc>
                  <a:spcPts val="3530"/>
                </a:lnSpc>
              </a:pPr>
              <a:r>
                <a:rPr lang="en-US" b="true" sz="2521" spc="52">
                  <a:solidFill>
                    <a:srgbClr val="F4F4F4"/>
                  </a:solidFill>
                  <a:latin typeface="Poppins Medium"/>
                  <a:ea typeface="Poppins Medium"/>
                  <a:cs typeface="Poppins Medium"/>
                  <a:sym typeface="Poppins Medium"/>
                </a:rPr>
                <a:t>EXPLORATORY DATA ANALYSIS (EDA)</a:t>
              </a:r>
            </a:p>
          </p:txBody>
        </p:sp>
      </p:grpSp>
      <p:grpSp>
        <p:nvGrpSpPr>
          <p:cNvPr name="Group 42" id="42"/>
          <p:cNvGrpSpPr/>
          <p:nvPr/>
        </p:nvGrpSpPr>
        <p:grpSpPr>
          <a:xfrm rot="0">
            <a:off x="9535608" y="2651077"/>
            <a:ext cx="812101" cy="81210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44" id="44"/>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3</a:t>
              </a:r>
            </a:p>
          </p:txBody>
        </p:sp>
      </p:grpSp>
      <p:sp>
        <p:nvSpPr>
          <p:cNvPr name="AutoShape 45" id="45"/>
          <p:cNvSpPr/>
          <p:nvPr/>
        </p:nvSpPr>
        <p:spPr>
          <a:xfrm flipV="true">
            <a:off x="0" y="4883002"/>
            <a:ext cx="18288000" cy="0"/>
          </a:xfrm>
          <a:prstGeom prst="line">
            <a:avLst/>
          </a:prstGeom>
          <a:ln cap="rnd" w="9525">
            <a:solidFill>
              <a:srgbClr val="F4F4F4"/>
            </a:solidFill>
            <a:prstDash val="solid"/>
            <a:headEnd type="none" len="sm" w="sm"/>
            <a:tailEnd type="none" len="sm" w="sm"/>
          </a:ln>
        </p:spPr>
      </p:sp>
      <p:sp>
        <p:nvSpPr>
          <p:cNvPr name="AutoShape 46" id="46"/>
          <p:cNvSpPr/>
          <p:nvPr/>
        </p:nvSpPr>
        <p:spPr>
          <a:xfrm flipV="true">
            <a:off x="0" y="6019934"/>
            <a:ext cx="18288000" cy="0"/>
          </a:xfrm>
          <a:prstGeom prst="line">
            <a:avLst/>
          </a:prstGeom>
          <a:ln cap="rnd" w="9525">
            <a:solidFill>
              <a:srgbClr val="F4F4F4"/>
            </a:solidFill>
            <a:prstDash val="solid"/>
            <a:headEnd type="none" len="sm" w="sm"/>
            <a:tailEnd type="none" len="sm" w="sm"/>
          </a:ln>
        </p:spPr>
      </p:sp>
      <p:sp>
        <p:nvSpPr>
          <p:cNvPr name="TextBox 47" id="47"/>
          <p:cNvSpPr txBox="true"/>
          <p:nvPr/>
        </p:nvSpPr>
        <p:spPr>
          <a:xfrm rot="0">
            <a:off x="2088640" y="2148868"/>
            <a:ext cx="5748537" cy="1111253"/>
          </a:xfrm>
          <a:prstGeom prst="rect">
            <a:avLst/>
          </a:prstGeom>
        </p:spPr>
        <p:txBody>
          <a:bodyPr anchor="t" rtlCol="false" tIns="0" lIns="0" bIns="0" rIns="0">
            <a:spAutoFit/>
          </a:bodyPr>
          <a:lstStyle/>
          <a:p>
            <a:pPr algn="just">
              <a:lnSpc>
                <a:spcPts val="9099"/>
              </a:lnSpc>
              <a:spcBef>
                <a:spcPct val="0"/>
              </a:spcBef>
            </a:pPr>
            <a:r>
              <a:rPr lang="en-US" sz="6499">
                <a:solidFill>
                  <a:srgbClr val="F4F4F4"/>
                </a:solidFill>
                <a:latin typeface="Inter Extra-Light"/>
                <a:ea typeface="Inter Extra-Light"/>
                <a:cs typeface="Inter Extra-Light"/>
                <a:sym typeface="Inter Extra-Light"/>
              </a:rPr>
              <a:t>Encoder phase</a:t>
            </a:r>
          </a:p>
        </p:txBody>
      </p:sp>
      <p:sp>
        <p:nvSpPr>
          <p:cNvPr name="TextBox 48" id="48"/>
          <p:cNvSpPr txBox="true"/>
          <p:nvPr/>
        </p:nvSpPr>
        <p:spPr>
          <a:xfrm rot="0">
            <a:off x="2088640" y="6848901"/>
            <a:ext cx="5870518" cy="1111253"/>
          </a:xfrm>
          <a:prstGeom prst="rect">
            <a:avLst/>
          </a:prstGeom>
        </p:spPr>
        <p:txBody>
          <a:bodyPr anchor="t" rtlCol="false" tIns="0" lIns="0" bIns="0" rIns="0">
            <a:spAutoFit/>
          </a:bodyPr>
          <a:lstStyle/>
          <a:p>
            <a:pPr algn="just">
              <a:lnSpc>
                <a:spcPts val="9099"/>
              </a:lnSpc>
              <a:spcBef>
                <a:spcPct val="0"/>
              </a:spcBef>
            </a:pPr>
            <a:r>
              <a:rPr lang="en-US" sz="6499">
                <a:solidFill>
                  <a:srgbClr val="F4F4F4"/>
                </a:solidFill>
                <a:latin typeface="Inter Extra-Light"/>
                <a:ea typeface="Inter Extra-Light"/>
                <a:cs typeface="Inter Extra-Light"/>
                <a:sym typeface="Inter Extra-Light"/>
              </a:rPr>
              <a:t>Decoder phase</a:t>
            </a:r>
          </a:p>
        </p:txBody>
      </p:sp>
      <p:sp>
        <p:nvSpPr>
          <p:cNvPr name="TextBox 49" id="49"/>
          <p:cNvSpPr txBox="true"/>
          <p:nvPr/>
        </p:nvSpPr>
        <p:spPr>
          <a:xfrm rot="0">
            <a:off x="-7921" y="5164403"/>
            <a:ext cx="9941658" cy="584926"/>
          </a:xfrm>
          <a:prstGeom prst="rect">
            <a:avLst/>
          </a:prstGeom>
        </p:spPr>
        <p:txBody>
          <a:bodyPr anchor="t" rtlCol="false" tIns="0" lIns="0" bIns="0" rIns="0">
            <a:spAutoFit/>
          </a:bodyPr>
          <a:lstStyle/>
          <a:p>
            <a:pPr algn="ctr">
              <a:lnSpc>
                <a:spcPts val="4510"/>
              </a:lnSpc>
              <a:spcBef>
                <a:spcPct val="0"/>
              </a:spcBef>
            </a:pPr>
            <a:r>
              <a:rPr lang="en-US" b="true" sz="3221" i="true" spc="67">
                <a:solidFill>
                  <a:srgbClr val="F4F4F4"/>
                </a:solidFill>
                <a:latin typeface="Poppins Bold Italics"/>
                <a:ea typeface="Poppins Bold Italics"/>
                <a:cs typeface="Poppins Bold Italics"/>
                <a:sym typeface="Poppins Bold Italics"/>
              </a:rPr>
              <a:t>Supervised</a:t>
            </a:r>
            <a:r>
              <a:rPr lang="en-US" sz="3221" i="true" spc="67">
                <a:solidFill>
                  <a:srgbClr val="F4F4F4"/>
                </a:solidFill>
                <a:latin typeface="Poppins Italics"/>
                <a:ea typeface="Poppins Italics"/>
                <a:cs typeface="Poppins Italics"/>
                <a:sym typeface="Poppins Italics"/>
              </a:rPr>
              <a:t> / </a:t>
            </a:r>
            <a:r>
              <a:rPr lang="en-US" b="true" sz="3221" i="true" spc="67">
                <a:solidFill>
                  <a:srgbClr val="F4F4F4"/>
                </a:solidFill>
                <a:latin typeface="Poppins Bold Italics"/>
                <a:ea typeface="Poppins Bold Italics"/>
                <a:cs typeface="Poppins Bold Italics"/>
                <a:sym typeface="Poppins Bold Italics"/>
              </a:rPr>
              <a:t>unsupervised</a:t>
            </a:r>
          </a:p>
        </p:txBody>
      </p:sp>
      <p:sp>
        <p:nvSpPr>
          <p:cNvPr name="TextBox 50" id="50"/>
          <p:cNvSpPr txBox="true"/>
          <p:nvPr/>
        </p:nvSpPr>
        <p:spPr>
          <a:xfrm rot="0">
            <a:off x="9946421" y="5135414"/>
            <a:ext cx="8307622" cy="584926"/>
          </a:xfrm>
          <a:prstGeom prst="rect">
            <a:avLst/>
          </a:prstGeom>
        </p:spPr>
        <p:txBody>
          <a:bodyPr anchor="t" rtlCol="false" tIns="0" lIns="0" bIns="0" rIns="0">
            <a:spAutoFit/>
          </a:bodyPr>
          <a:lstStyle/>
          <a:p>
            <a:pPr algn="ctr">
              <a:lnSpc>
                <a:spcPts val="4510"/>
              </a:lnSpc>
              <a:spcBef>
                <a:spcPct val="0"/>
              </a:spcBef>
            </a:pPr>
            <a:r>
              <a:rPr lang="en-US" sz="3221" i="true" spc="67">
                <a:solidFill>
                  <a:srgbClr val="F4F4F4"/>
                </a:solidFill>
                <a:latin typeface="Poppins Italics"/>
                <a:ea typeface="Poppins Italics"/>
                <a:cs typeface="Poppins Italics"/>
                <a:sym typeface="Poppins Italics"/>
              </a:rPr>
              <a:t> Labels / clustering</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10474582" y="-34060"/>
            <a:ext cx="0" cy="1032106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10927885" y="641165"/>
            <a:ext cx="6835265" cy="9004671"/>
          </a:xfrm>
          <a:custGeom>
            <a:avLst/>
            <a:gdLst/>
            <a:ahLst/>
            <a:cxnLst/>
            <a:rect r="r" b="b" t="t" l="l"/>
            <a:pathLst>
              <a:path h="9004671" w="6835265">
                <a:moveTo>
                  <a:pt x="0" y="0"/>
                </a:moveTo>
                <a:lnTo>
                  <a:pt x="6835264" y="0"/>
                </a:lnTo>
                <a:lnTo>
                  <a:pt x="6835264" y="9004670"/>
                </a:lnTo>
                <a:lnTo>
                  <a:pt x="0" y="9004670"/>
                </a:lnTo>
                <a:lnTo>
                  <a:pt x="0" y="0"/>
                </a:lnTo>
                <a:close/>
              </a:path>
            </a:pathLst>
          </a:custGeom>
          <a:blipFill>
            <a:blip r:embed="rId2"/>
            <a:stretch>
              <a:fillRect l="-37432" t="0" r="-37432" b="0"/>
            </a:stretch>
          </a:blipFill>
        </p:spPr>
      </p:sp>
      <p:sp>
        <p:nvSpPr>
          <p:cNvPr name="TextBox 4" id="4"/>
          <p:cNvSpPr txBox="true"/>
          <p:nvPr/>
        </p:nvSpPr>
        <p:spPr>
          <a:xfrm rot="0">
            <a:off x="121734" y="1240325"/>
            <a:ext cx="9550678" cy="717550"/>
          </a:xfrm>
          <a:prstGeom prst="rect">
            <a:avLst/>
          </a:prstGeom>
        </p:spPr>
        <p:txBody>
          <a:bodyPr anchor="t" rtlCol="false" tIns="0" lIns="0" bIns="0" rIns="0">
            <a:spAutoFit/>
          </a:bodyPr>
          <a:lstStyle/>
          <a:p>
            <a:pPr algn="ctr">
              <a:lnSpc>
                <a:spcPts val="5599"/>
              </a:lnSpc>
              <a:spcBef>
                <a:spcPct val="0"/>
              </a:spcBef>
            </a:pPr>
            <a:r>
              <a:rPr lang="en-US" b="true" sz="3999" i="true" spc="83">
                <a:solidFill>
                  <a:srgbClr val="FFFFFF"/>
                </a:solidFill>
                <a:latin typeface="Poppins Medium Italics"/>
                <a:ea typeface="Poppins Medium Italics"/>
                <a:cs typeface="Poppins Medium Italics"/>
                <a:sym typeface="Poppins Medium Italics"/>
              </a:rPr>
              <a:t>STEP</a:t>
            </a:r>
            <a:r>
              <a:rPr lang="en-US" b="true" sz="3999" i="true" spc="83">
                <a:solidFill>
                  <a:srgbClr val="FFFFFF"/>
                </a:solidFill>
                <a:latin typeface="Poppins Medium Italics"/>
                <a:ea typeface="Poppins Medium Italics"/>
                <a:cs typeface="Poppins Medium Italics"/>
                <a:sym typeface="Poppins Medium Italics"/>
              </a:rPr>
              <a:t> 1: BUSINESS UNDERSTANDING</a:t>
            </a:r>
          </a:p>
        </p:txBody>
      </p:sp>
      <p:sp>
        <p:nvSpPr>
          <p:cNvPr name="TextBox 5" id="5"/>
          <p:cNvSpPr txBox="true"/>
          <p:nvPr/>
        </p:nvSpPr>
        <p:spPr>
          <a:xfrm rot="0">
            <a:off x="424011" y="2769368"/>
            <a:ext cx="9288058" cy="720725"/>
          </a:xfrm>
          <a:prstGeom prst="rect">
            <a:avLst/>
          </a:prstGeom>
        </p:spPr>
        <p:txBody>
          <a:bodyPr anchor="t" rtlCol="false" tIns="0" lIns="0" bIns="0" rIns="0">
            <a:spAutoFit/>
          </a:bodyPr>
          <a:lstStyle/>
          <a:p>
            <a:pPr algn="l">
              <a:lnSpc>
                <a:spcPts val="2800"/>
              </a:lnSpc>
              <a:spcBef>
                <a:spcPct val="0"/>
              </a:spcBef>
            </a:pPr>
            <a:r>
              <a:rPr lang="en-US" sz="2000" spc="42">
                <a:solidFill>
                  <a:srgbClr val="FFFFFF"/>
                </a:solidFill>
                <a:latin typeface="Poppins"/>
                <a:ea typeface="Poppins"/>
                <a:cs typeface="Poppins"/>
                <a:sym typeface="Poppins"/>
              </a:rPr>
              <a:t>Unexpected talent loss creates immediate financial strain (recruitment costs) and operational risks through knowledge erosion.</a:t>
            </a:r>
          </a:p>
        </p:txBody>
      </p:sp>
      <p:sp>
        <p:nvSpPr>
          <p:cNvPr name="TextBox 6" id="6"/>
          <p:cNvSpPr txBox="true"/>
          <p:nvPr/>
        </p:nvSpPr>
        <p:spPr>
          <a:xfrm rot="0">
            <a:off x="121734" y="3942863"/>
            <a:ext cx="446336" cy="459830"/>
          </a:xfrm>
          <a:prstGeom prst="rect">
            <a:avLst/>
          </a:prstGeom>
        </p:spPr>
        <p:txBody>
          <a:bodyPr anchor="t" rtlCol="false" tIns="0" lIns="0" bIns="0" rIns="0">
            <a:spAutoFit/>
          </a:bodyPr>
          <a:lstStyle/>
          <a:p>
            <a:pPr algn="ctr">
              <a:lnSpc>
                <a:spcPts val="3530"/>
              </a:lnSpc>
              <a:spcBef>
                <a:spcPct val="0"/>
              </a:spcBef>
            </a:pPr>
            <a:r>
              <a:rPr lang="en-US" b="true" sz="2521" spc="52">
                <a:solidFill>
                  <a:srgbClr val="FFFFFF"/>
                </a:solidFill>
                <a:latin typeface="Poppins Medium"/>
                <a:ea typeface="Poppins Medium"/>
                <a:cs typeface="Poppins Medium"/>
                <a:sym typeface="Poppins Medium"/>
              </a:rPr>
              <a:t>🎯</a:t>
            </a:r>
          </a:p>
        </p:txBody>
      </p:sp>
      <p:sp>
        <p:nvSpPr>
          <p:cNvPr name="TextBox 7" id="7"/>
          <p:cNvSpPr txBox="true"/>
          <p:nvPr/>
        </p:nvSpPr>
        <p:spPr>
          <a:xfrm rot="0">
            <a:off x="121734" y="2129325"/>
            <a:ext cx="424011" cy="459830"/>
          </a:xfrm>
          <a:prstGeom prst="rect">
            <a:avLst/>
          </a:prstGeom>
        </p:spPr>
        <p:txBody>
          <a:bodyPr anchor="t" rtlCol="false" tIns="0" lIns="0" bIns="0" rIns="0">
            <a:spAutoFit/>
          </a:bodyPr>
          <a:lstStyle/>
          <a:p>
            <a:pPr algn="ctr">
              <a:lnSpc>
                <a:spcPts val="3530"/>
              </a:lnSpc>
              <a:spcBef>
                <a:spcPct val="0"/>
              </a:spcBef>
            </a:pPr>
            <a:r>
              <a:rPr lang="en-US" b="true" sz="2521" spc="52">
                <a:solidFill>
                  <a:srgbClr val="FFFFFF"/>
                </a:solidFill>
                <a:latin typeface="Poppins Medium"/>
                <a:ea typeface="Poppins Medium"/>
                <a:cs typeface="Poppins Medium"/>
                <a:sym typeface="Poppins Medium"/>
              </a:rPr>
              <a:t>📉</a:t>
            </a:r>
          </a:p>
        </p:txBody>
      </p:sp>
      <p:sp>
        <p:nvSpPr>
          <p:cNvPr name="TextBox 8" id="8"/>
          <p:cNvSpPr txBox="true"/>
          <p:nvPr/>
        </p:nvSpPr>
        <p:spPr>
          <a:xfrm rot="0">
            <a:off x="568070" y="2179853"/>
            <a:ext cx="6170018" cy="441325"/>
          </a:xfrm>
          <a:prstGeom prst="rect">
            <a:avLst/>
          </a:prstGeom>
        </p:spPr>
        <p:txBody>
          <a:bodyPr anchor="t" rtlCol="false" tIns="0" lIns="0" bIns="0" rIns="0">
            <a:spAutoFit/>
          </a:bodyPr>
          <a:lstStyle/>
          <a:p>
            <a:pPr algn="l">
              <a:lnSpc>
                <a:spcPts val="3499"/>
              </a:lnSpc>
              <a:spcBef>
                <a:spcPct val="0"/>
              </a:spcBef>
            </a:pPr>
            <a:r>
              <a:rPr lang="en-US" b="true" sz="2499" spc="52">
                <a:solidFill>
                  <a:srgbClr val="FFFFFF"/>
                </a:solidFill>
                <a:latin typeface="Poppins Medium"/>
                <a:ea typeface="Poppins Medium"/>
                <a:cs typeface="Poppins Medium"/>
                <a:sym typeface="Poppins Medium"/>
              </a:rPr>
              <a:t>PROBLEM STATEMENT</a:t>
            </a:r>
          </a:p>
        </p:txBody>
      </p:sp>
      <p:sp>
        <p:nvSpPr>
          <p:cNvPr name="TextBox 9" id="9"/>
          <p:cNvSpPr txBox="true"/>
          <p:nvPr/>
        </p:nvSpPr>
        <p:spPr>
          <a:xfrm rot="0">
            <a:off x="568070" y="3952388"/>
            <a:ext cx="3293566" cy="441325"/>
          </a:xfrm>
          <a:prstGeom prst="rect">
            <a:avLst/>
          </a:prstGeom>
        </p:spPr>
        <p:txBody>
          <a:bodyPr anchor="t" rtlCol="false" tIns="0" lIns="0" bIns="0" rIns="0">
            <a:spAutoFit/>
          </a:bodyPr>
          <a:lstStyle/>
          <a:p>
            <a:pPr algn="ctr">
              <a:lnSpc>
                <a:spcPts val="3499"/>
              </a:lnSpc>
              <a:spcBef>
                <a:spcPct val="0"/>
              </a:spcBef>
            </a:pPr>
            <a:r>
              <a:rPr lang="en-US" b="true" sz="2499" spc="52">
                <a:solidFill>
                  <a:srgbClr val="FFFFFF"/>
                </a:solidFill>
                <a:latin typeface="Poppins Medium"/>
                <a:ea typeface="Poppins Medium"/>
                <a:cs typeface="Poppins Medium"/>
                <a:sym typeface="Poppins Medium"/>
              </a:rPr>
              <a:t>PROJECT OBJECTIVE</a:t>
            </a:r>
          </a:p>
        </p:txBody>
      </p:sp>
      <p:sp>
        <p:nvSpPr>
          <p:cNvPr name="TextBox 10" id="10"/>
          <p:cNvSpPr txBox="true"/>
          <p:nvPr/>
        </p:nvSpPr>
        <p:spPr>
          <a:xfrm rot="0">
            <a:off x="568070" y="4555638"/>
            <a:ext cx="9144000" cy="693522"/>
          </a:xfrm>
          <a:prstGeom prst="rect">
            <a:avLst/>
          </a:prstGeom>
        </p:spPr>
        <p:txBody>
          <a:bodyPr anchor="t" rtlCol="false" tIns="0" lIns="0" bIns="0" rIns="0">
            <a:spAutoFit/>
          </a:bodyPr>
          <a:lstStyle/>
          <a:p>
            <a:pPr algn="l">
              <a:lnSpc>
                <a:spcPts val="2724"/>
              </a:lnSpc>
              <a:spcBef>
                <a:spcPct val="0"/>
              </a:spcBef>
            </a:pPr>
            <a:r>
              <a:rPr lang="en-US" sz="1945" spc="40">
                <a:solidFill>
                  <a:srgbClr val="FFFFFF"/>
                </a:solidFill>
                <a:latin typeface="Poppins"/>
                <a:ea typeface="Poppins"/>
                <a:cs typeface="Poppins"/>
                <a:sym typeface="Poppins"/>
              </a:rPr>
              <a:t>Deploy predictive analytics to forecast high-risk employees shifting HR strategy from reactive to proactive</a:t>
            </a:r>
          </a:p>
        </p:txBody>
      </p:sp>
      <p:sp>
        <p:nvSpPr>
          <p:cNvPr name="TextBox 11" id="11"/>
          <p:cNvSpPr txBox="true"/>
          <p:nvPr/>
        </p:nvSpPr>
        <p:spPr>
          <a:xfrm rot="0">
            <a:off x="568070" y="5401560"/>
            <a:ext cx="9144000" cy="720725"/>
          </a:xfrm>
          <a:prstGeom prst="rect">
            <a:avLst/>
          </a:prstGeom>
        </p:spPr>
        <p:txBody>
          <a:bodyPr anchor="t" rtlCol="false" tIns="0" lIns="0" bIns="0" rIns="0">
            <a:spAutoFit/>
          </a:bodyPr>
          <a:lstStyle/>
          <a:p>
            <a:pPr algn="l">
              <a:lnSpc>
                <a:spcPts val="2800"/>
              </a:lnSpc>
              <a:spcBef>
                <a:spcPct val="0"/>
              </a:spcBef>
            </a:pPr>
            <a:r>
              <a:rPr lang="en-US" sz="2000" spc="42">
                <a:solidFill>
                  <a:srgbClr val="FFFFFF"/>
                </a:solidFill>
                <a:latin typeface="Poppins"/>
                <a:ea typeface="Poppins"/>
                <a:cs typeface="Poppins"/>
                <a:sym typeface="Poppins"/>
              </a:rPr>
              <a:t>Achieve a Model Recall of &gt;80% to capture the majority of potential exits and reduce annual turnover costs by 15%</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10474582" y="-34060"/>
            <a:ext cx="0" cy="1032106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10684060" y="2107755"/>
            <a:ext cx="7415547" cy="7062180"/>
          </a:xfrm>
          <a:custGeom>
            <a:avLst/>
            <a:gdLst/>
            <a:ahLst/>
            <a:cxnLst/>
            <a:rect r="r" b="b" t="t" l="l"/>
            <a:pathLst>
              <a:path h="7062180" w="7415547">
                <a:moveTo>
                  <a:pt x="0" y="0"/>
                </a:moveTo>
                <a:lnTo>
                  <a:pt x="7415546" y="0"/>
                </a:lnTo>
                <a:lnTo>
                  <a:pt x="7415546" y="7062180"/>
                </a:lnTo>
                <a:lnTo>
                  <a:pt x="0" y="7062180"/>
                </a:lnTo>
                <a:lnTo>
                  <a:pt x="0" y="0"/>
                </a:lnTo>
                <a:close/>
              </a:path>
            </a:pathLst>
          </a:custGeom>
          <a:blipFill>
            <a:blip r:embed="rId2"/>
            <a:stretch>
              <a:fillRect l="0" t="-22126" r="0" b="-20010"/>
            </a:stretch>
          </a:blipFill>
        </p:spPr>
      </p:sp>
      <p:sp>
        <p:nvSpPr>
          <p:cNvPr name="TextBox 4" id="4"/>
          <p:cNvSpPr txBox="true"/>
          <p:nvPr/>
        </p:nvSpPr>
        <p:spPr>
          <a:xfrm rot="0">
            <a:off x="0" y="966564"/>
            <a:ext cx="7427484" cy="1325102"/>
          </a:xfrm>
          <a:prstGeom prst="rect">
            <a:avLst/>
          </a:prstGeom>
        </p:spPr>
        <p:txBody>
          <a:bodyPr anchor="t" rtlCol="false" tIns="0" lIns="0" bIns="0" rIns="0">
            <a:spAutoFit/>
          </a:bodyPr>
          <a:lstStyle/>
          <a:p>
            <a:pPr algn="ctr">
              <a:lnSpc>
                <a:spcPts val="5599"/>
              </a:lnSpc>
              <a:spcBef>
                <a:spcPct val="0"/>
              </a:spcBef>
            </a:pPr>
            <a:r>
              <a:rPr lang="en-US" b="true" sz="3999" spc="83">
                <a:solidFill>
                  <a:srgbClr val="FFFFFF"/>
                </a:solidFill>
                <a:latin typeface="Poppins Medium"/>
                <a:ea typeface="Poppins Medium"/>
                <a:cs typeface="Poppins Medium"/>
                <a:sym typeface="Poppins Medium"/>
              </a:rPr>
              <a:t>STEP</a:t>
            </a:r>
            <a:r>
              <a:rPr lang="en-US" b="true" sz="3999" spc="83">
                <a:solidFill>
                  <a:srgbClr val="FFFFFF"/>
                </a:solidFill>
                <a:latin typeface="Poppins Medium"/>
                <a:ea typeface="Poppins Medium"/>
                <a:cs typeface="Poppins Medium"/>
                <a:sym typeface="Poppins Medium"/>
              </a:rPr>
              <a:t> 2: DATA COLLECTION</a:t>
            </a:r>
          </a:p>
          <a:p>
            <a:pPr algn="ctr">
              <a:lnSpc>
                <a:spcPts val="4775"/>
              </a:lnSpc>
              <a:spcBef>
                <a:spcPct val="0"/>
              </a:spcBef>
            </a:pPr>
          </a:p>
        </p:txBody>
      </p:sp>
      <p:sp>
        <p:nvSpPr>
          <p:cNvPr name="TextBox 5" id="5"/>
          <p:cNvSpPr txBox="true"/>
          <p:nvPr/>
        </p:nvSpPr>
        <p:spPr>
          <a:xfrm rot="0">
            <a:off x="568070" y="2726838"/>
            <a:ext cx="9288058" cy="1073150"/>
          </a:xfrm>
          <a:prstGeom prst="rect">
            <a:avLst/>
          </a:prstGeom>
        </p:spPr>
        <p:txBody>
          <a:bodyPr anchor="t" rtlCol="false" tIns="0" lIns="0" bIns="0" rIns="0">
            <a:spAutoFit/>
          </a:bodyPr>
          <a:lstStyle/>
          <a:p>
            <a:pPr algn="l">
              <a:lnSpc>
                <a:spcPts val="2800"/>
              </a:lnSpc>
              <a:spcBef>
                <a:spcPct val="0"/>
              </a:spcBef>
            </a:pPr>
            <a:r>
              <a:rPr lang="en-US" sz="2000" spc="42">
                <a:solidFill>
                  <a:srgbClr val="FFFFFF"/>
                </a:solidFill>
                <a:latin typeface="Poppins"/>
                <a:ea typeface="Poppins"/>
                <a:cs typeface="Poppins"/>
                <a:sym typeface="Poppins"/>
              </a:rPr>
              <a:t>Our data is synthetic based on the famous IBM attrition hr data set but with 249636 samples instead of 1470 sample in the original to simulate realistic organizational dynamics allowing </a:t>
            </a:r>
            <a:r>
              <a:rPr lang="en-US" b="true" sz="2000" spc="42">
                <a:solidFill>
                  <a:srgbClr val="FFFFFF"/>
                </a:solidFill>
                <a:latin typeface="Poppins Bold"/>
                <a:ea typeface="Poppins Bold"/>
                <a:cs typeface="Poppins Bold"/>
                <a:sym typeface="Poppins Bold"/>
              </a:rPr>
              <a:t>us to</a:t>
            </a:r>
            <a:r>
              <a:rPr lang="en-US" sz="2000" spc="42">
                <a:solidFill>
                  <a:srgbClr val="FFFFFF"/>
                </a:solidFill>
                <a:latin typeface="Poppins"/>
                <a:ea typeface="Poppins"/>
                <a:cs typeface="Poppins"/>
                <a:sym typeface="Poppins"/>
              </a:rPr>
              <a:t>.</a:t>
            </a:r>
          </a:p>
        </p:txBody>
      </p:sp>
      <p:sp>
        <p:nvSpPr>
          <p:cNvPr name="TextBox 6" id="6"/>
          <p:cNvSpPr txBox="true"/>
          <p:nvPr/>
        </p:nvSpPr>
        <p:spPr>
          <a:xfrm rot="0">
            <a:off x="121734" y="2185168"/>
            <a:ext cx="6170018" cy="441325"/>
          </a:xfrm>
          <a:prstGeom prst="rect">
            <a:avLst/>
          </a:prstGeom>
        </p:spPr>
        <p:txBody>
          <a:bodyPr anchor="t" rtlCol="false" tIns="0" lIns="0" bIns="0" rIns="0">
            <a:spAutoFit/>
          </a:bodyPr>
          <a:lstStyle/>
          <a:p>
            <a:pPr algn="l">
              <a:lnSpc>
                <a:spcPts val="3499"/>
              </a:lnSpc>
              <a:spcBef>
                <a:spcPct val="0"/>
              </a:spcBef>
            </a:pPr>
            <a:r>
              <a:rPr lang="en-US" b="true" sz="2499" spc="52">
                <a:solidFill>
                  <a:srgbClr val="FFFFFF"/>
                </a:solidFill>
                <a:latin typeface="Poppins Medium"/>
                <a:ea typeface="Poppins Medium"/>
                <a:cs typeface="Poppins Medium"/>
                <a:sym typeface="Poppins Medium"/>
              </a:rPr>
              <a:t>DATA SOURCE</a:t>
            </a:r>
          </a:p>
        </p:txBody>
      </p:sp>
      <p:sp>
        <p:nvSpPr>
          <p:cNvPr name="TextBox 7" id="7"/>
          <p:cNvSpPr txBox="true"/>
          <p:nvPr/>
        </p:nvSpPr>
        <p:spPr>
          <a:xfrm rot="0">
            <a:off x="568070" y="3904763"/>
            <a:ext cx="3279130" cy="720725"/>
          </a:xfrm>
          <a:prstGeom prst="rect">
            <a:avLst/>
          </a:prstGeom>
        </p:spPr>
        <p:txBody>
          <a:bodyPr anchor="t" rtlCol="false" tIns="0" lIns="0" bIns="0" rIns="0">
            <a:spAutoFit/>
          </a:bodyPr>
          <a:lstStyle/>
          <a:p>
            <a:pPr algn="ctr">
              <a:lnSpc>
                <a:spcPts val="2800"/>
              </a:lnSpc>
              <a:spcBef>
                <a:spcPct val="0"/>
              </a:spcBef>
            </a:pPr>
            <a:r>
              <a:rPr lang="en-US" b="true" sz="2000" spc="42">
                <a:solidFill>
                  <a:srgbClr val="FFFFFF"/>
                </a:solidFill>
                <a:latin typeface="Poppins Medium"/>
                <a:ea typeface="Poppins Medium"/>
                <a:cs typeface="Poppins Medium"/>
                <a:sym typeface="Poppins Medium"/>
              </a:rPr>
              <a:t>🛡️</a:t>
            </a:r>
            <a:r>
              <a:rPr lang="en-US" b="true" sz="2000" spc="42">
                <a:solidFill>
                  <a:srgbClr val="FFFFFF"/>
                </a:solidFill>
                <a:latin typeface="Poppins Medium"/>
                <a:ea typeface="Poppins Medium"/>
                <a:cs typeface="Poppins Medium"/>
                <a:sym typeface="Poppins Medium"/>
              </a:rPr>
              <a:t>PRIVACY &amp; VALIDATION</a:t>
            </a:r>
          </a:p>
          <a:p>
            <a:pPr algn="ctr">
              <a:lnSpc>
                <a:spcPts val="2800"/>
              </a:lnSpc>
              <a:spcBef>
                <a:spcPct val="0"/>
              </a:spcBef>
            </a:pPr>
          </a:p>
        </p:txBody>
      </p:sp>
      <p:sp>
        <p:nvSpPr>
          <p:cNvPr name="TextBox 8" id="8"/>
          <p:cNvSpPr txBox="true"/>
          <p:nvPr/>
        </p:nvSpPr>
        <p:spPr>
          <a:xfrm rot="0">
            <a:off x="942819" y="4342913"/>
            <a:ext cx="9144000" cy="559435"/>
          </a:xfrm>
          <a:prstGeom prst="rect">
            <a:avLst/>
          </a:prstGeom>
        </p:spPr>
        <p:txBody>
          <a:bodyPr anchor="t" rtlCol="false" tIns="0" lIns="0" bIns="0" rIns="0">
            <a:spAutoFit/>
          </a:bodyPr>
          <a:lstStyle/>
          <a:p>
            <a:pPr algn="l">
              <a:lnSpc>
                <a:spcPts val="2239"/>
              </a:lnSpc>
              <a:spcBef>
                <a:spcPct val="0"/>
              </a:spcBef>
            </a:pPr>
            <a:r>
              <a:rPr lang="en-US" sz="1599" spc="33">
                <a:solidFill>
                  <a:srgbClr val="FFFFFF"/>
                </a:solidFill>
                <a:latin typeface="Poppins"/>
                <a:ea typeface="Poppins"/>
                <a:cs typeface="Poppins"/>
                <a:sym typeface="Poppins"/>
              </a:rPr>
              <a:t>This a</a:t>
            </a:r>
            <a:r>
              <a:rPr lang="en-US" sz="1599" spc="33">
                <a:solidFill>
                  <a:srgbClr val="FFFFFF"/>
                </a:solidFill>
                <a:latin typeface="Poppins"/>
                <a:ea typeface="Poppins"/>
                <a:cs typeface="Poppins"/>
                <a:sym typeface="Poppins"/>
              </a:rPr>
              <a:t>pproach allows us to validate our "Predict &amp; Quantify" engine logic and test segmentation strategies without exposing sensitive employee info</a:t>
            </a:r>
          </a:p>
        </p:txBody>
      </p:sp>
      <p:sp>
        <p:nvSpPr>
          <p:cNvPr name="TextBox 9" id="9"/>
          <p:cNvSpPr txBox="true"/>
          <p:nvPr/>
        </p:nvSpPr>
        <p:spPr>
          <a:xfrm rot="0">
            <a:off x="942819" y="5335315"/>
            <a:ext cx="9144000" cy="559435"/>
          </a:xfrm>
          <a:prstGeom prst="rect">
            <a:avLst/>
          </a:prstGeom>
        </p:spPr>
        <p:txBody>
          <a:bodyPr anchor="t" rtlCol="false" tIns="0" lIns="0" bIns="0" rIns="0">
            <a:spAutoFit/>
          </a:bodyPr>
          <a:lstStyle/>
          <a:p>
            <a:pPr algn="l">
              <a:lnSpc>
                <a:spcPts val="2240"/>
              </a:lnSpc>
              <a:spcBef>
                <a:spcPct val="0"/>
              </a:spcBef>
            </a:pPr>
            <a:r>
              <a:rPr lang="en-US" sz="1600" spc="33">
                <a:solidFill>
                  <a:srgbClr val="FFFFFF"/>
                </a:solidFill>
                <a:latin typeface="Poppins"/>
                <a:ea typeface="Poppins"/>
                <a:cs typeface="Poppins"/>
                <a:sym typeface="Poppins"/>
              </a:rPr>
              <a:t>T</a:t>
            </a:r>
            <a:r>
              <a:rPr lang="en-US" sz="1600" spc="33">
                <a:solidFill>
                  <a:srgbClr val="FFFFFF"/>
                </a:solidFill>
                <a:latin typeface="Poppins"/>
                <a:ea typeface="Poppins"/>
                <a:cs typeface="Poppins"/>
                <a:sym typeface="Poppins"/>
              </a:rPr>
              <a:t>he dataset encompasses critical features to attrition such as Monthly Income, Job Level, demographics and Work-Life Balance </a:t>
            </a:r>
          </a:p>
        </p:txBody>
      </p:sp>
      <p:sp>
        <p:nvSpPr>
          <p:cNvPr name="TextBox 10" id="10"/>
          <p:cNvSpPr txBox="true"/>
          <p:nvPr/>
        </p:nvSpPr>
        <p:spPr>
          <a:xfrm rot="0">
            <a:off x="600068" y="4925157"/>
            <a:ext cx="3451027" cy="368300"/>
          </a:xfrm>
          <a:prstGeom prst="rect">
            <a:avLst/>
          </a:prstGeom>
        </p:spPr>
        <p:txBody>
          <a:bodyPr anchor="t" rtlCol="false" tIns="0" lIns="0" bIns="0" rIns="0">
            <a:spAutoFit/>
          </a:bodyPr>
          <a:lstStyle/>
          <a:p>
            <a:pPr algn="ctr">
              <a:lnSpc>
                <a:spcPts val="2800"/>
              </a:lnSpc>
              <a:spcBef>
                <a:spcPct val="0"/>
              </a:spcBef>
            </a:pPr>
            <a:r>
              <a:rPr lang="en-US" b="true" sz="2000" spc="42">
                <a:solidFill>
                  <a:srgbClr val="FFFFFF"/>
                </a:solidFill>
                <a:latin typeface="Poppins Medium"/>
                <a:ea typeface="Poppins Medium"/>
                <a:cs typeface="Poppins Medium"/>
                <a:sym typeface="Poppins Medium"/>
              </a:rPr>
              <a:t>📊 </a:t>
            </a:r>
            <a:r>
              <a:rPr lang="en-US" b="true" sz="2000" spc="42">
                <a:solidFill>
                  <a:srgbClr val="FFFFFF"/>
                </a:solidFill>
                <a:latin typeface="Poppins Medium"/>
                <a:ea typeface="Poppins Medium"/>
                <a:cs typeface="Poppins Medium"/>
                <a:sym typeface="Poppins Medium"/>
              </a:rPr>
              <a:t>KEY FEATURES TRACKED</a:t>
            </a:r>
          </a:p>
        </p:txBody>
      </p:sp>
      <p:sp>
        <p:nvSpPr>
          <p:cNvPr name="TextBox 11" id="11"/>
          <p:cNvSpPr txBox="true"/>
          <p:nvPr/>
        </p:nvSpPr>
        <p:spPr>
          <a:xfrm rot="0">
            <a:off x="12929878" y="914400"/>
            <a:ext cx="2445395" cy="717550"/>
          </a:xfrm>
          <a:prstGeom prst="rect">
            <a:avLst/>
          </a:prstGeom>
        </p:spPr>
        <p:txBody>
          <a:bodyPr anchor="t" rtlCol="false" tIns="0" lIns="0" bIns="0" rIns="0">
            <a:spAutoFit/>
          </a:bodyPr>
          <a:lstStyle/>
          <a:p>
            <a:pPr algn="ctr">
              <a:lnSpc>
                <a:spcPts val="5599"/>
              </a:lnSpc>
              <a:spcBef>
                <a:spcPct val="0"/>
              </a:spcBef>
            </a:pPr>
            <a:r>
              <a:rPr lang="en-US" b="true" sz="3999" spc="83">
                <a:solidFill>
                  <a:srgbClr val="FFFFFF"/>
                </a:solidFill>
                <a:latin typeface="Poppins Medium"/>
                <a:ea typeface="Poppins Medium"/>
                <a:cs typeface="Poppins Medium"/>
                <a:sym typeface="Poppins Medium"/>
              </a:rPr>
              <a:t>ENOCDER</a:t>
            </a:r>
          </a:p>
        </p:txBody>
      </p:sp>
      <p:sp>
        <p:nvSpPr>
          <p:cNvPr name="AutoShape 12" id="12"/>
          <p:cNvSpPr/>
          <p:nvPr/>
        </p:nvSpPr>
        <p:spPr>
          <a:xfrm flipV="true">
            <a:off x="0" y="1762340"/>
            <a:ext cx="18288000" cy="0"/>
          </a:xfrm>
          <a:prstGeom prst="line">
            <a:avLst/>
          </a:prstGeom>
          <a:ln cap="rnd" w="9525">
            <a:solidFill>
              <a:srgbClr val="F4F4F4"/>
            </a:solidFill>
            <a:prstDash val="solid"/>
            <a:headEnd type="none" len="sm" w="sm"/>
            <a:tailEnd type="none" len="sm" w="sm"/>
          </a:ln>
        </p:spPr>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10474582" y="-34060"/>
            <a:ext cx="0" cy="10321060"/>
          </a:xfrm>
          <a:prstGeom prst="line">
            <a:avLst/>
          </a:prstGeom>
          <a:ln cap="rnd" w="9525">
            <a:solidFill>
              <a:srgbClr val="F4F4F4"/>
            </a:solidFill>
            <a:prstDash val="solid"/>
            <a:headEnd type="none" len="sm" w="sm"/>
            <a:tailEnd type="none" len="sm" w="sm"/>
          </a:ln>
        </p:spPr>
      </p:sp>
      <p:sp>
        <p:nvSpPr>
          <p:cNvPr name="TextBox 3" id="3"/>
          <p:cNvSpPr txBox="true"/>
          <p:nvPr/>
        </p:nvSpPr>
        <p:spPr>
          <a:xfrm rot="0">
            <a:off x="568070" y="914400"/>
            <a:ext cx="7321185" cy="1422400"/>
          </a:xfrm>
          <a:prstGeom prst="rect">
            <a:avLst/>
          </a:prstGeom>
        </p:spPr>
        <p:txBody>
          <a:bodyPr anchor="t" rtlCol="false" tIns="0" lIns="0" bIns="0" rIns="0">
            <a:spAutoFit/>
          </a:bodyPr>
          <a:lstStyle/>
          <a:p>
            <a:pPr algn="ctr">
              <a:lnSpc>
                <a:spcPts val="5599"/>
              </a:lnSpc>
              <a:spcBef>
                <a:spcPct val="0"/>
              </a:spcBef>
            </a:pPr>
            <a:r>
              <a:rPr lang="en-US" b="true" sz="3999" i="true" spc="83">
                <a:solidFill>
                  <a:srgbClr val="FFFFFF"/>
                </a:solidFill>
                <a:latin typeface="Poppins Medium Italics"/>
                <a:ea typeface="Poppins Medium Italics"/>
                <a:cs typeface="Poppins Medium Italics"/>
                <a:sym typeface="Poppins Medium Italics"/>
              </a:rPr>
              <a:t>STEP </a:t>
            </a:r>
            <a:r>
              <a:rPr lang="en-US" b="true" sz="3999" i="true" spc="83">
                <a:solidFill>
                  <a:srgbClr val="FFFFFF"/>
                </a:solidFill>
                <a:latin typeface="Poppins Medium Italics"/>
                <a:ea typeface="Poppins Medium Italics"/>
                <a:cs typeface="Poppins Medium Italics"/>
                <a:sym typeface="Poppins Medium Italics"/>
              </a:rPr>
              <a:t>3: DATA PROCESSING</a:t>
            </a:r>
          </a:p>
          <a:p>
            <a:pPr algn="ctr">
              <a:lnSpc>
                <a:spcPts val="5599"/>
              </a:lnSpc>
              <a:spcBef>
                <a:spcPct val="0"/>
              </a:spcBef>
            </a:pPr>
          </a:p>
        </p:txBody>
      </p:sp>
      <p:sp>
        <p:nvSpPr>
          <p:cNvPr name="Freeform 4" id="4"/>
          <p:cNvSpPr/>
          <p:nvPr/>
        </p:nvSpPr>
        <p:spPr>
          <a:xfrm flipH="false" flipV="false" rot="0">
            <a:off x="10631745" y="2016107"/>
            <a:ext cx="7498412" cy="7498412"/>
          </a:xfrm>
          <a:custGeom>
            <a:avLst/>
            <a:gdLst/>
            <a:ahLst/>
            <a:cxnLst/>
            <a:rect r="r" b="b" t="t" l="l"/>
            <a:pathLst>
              <a:path h="7498412" w="7498412">
                <a:moveTo>
                  <a:pt x="0" y="0"/>
                </a:moveTo>
                <a:lnTo>
                  <a:pt x="7498412" y="0"/>
                </a:lnTo>
                <a:lnTo>
                  <a:pt x="7498412" y="7498412"/>
                </a:lnTo>
                <a:lnTo>
                  <a:pt x="0" y="7498412"/>
                </a:lnTo>
                <a:lnTo>
                  <a:pt x="0" y="0"/>
                </a:lnTo>
                <a:close/>
              </a:path>
            </a:pathLst>
          </a:custGeom>
          <a:blipFill>
            <a:blip r:embed="rId2"/>
            <a:stretch>
              <a:fillRect l="0" t="0" r="0" b="0"/>
            </a:stretch>
          </a:blipFill>
        </p:spPr>
      </p:sp>
      <p:sp>
        <p:nvSpPr>
          <p:cNvPr name="TextBox 5" id="5"/>
          <p:cNvSpPr txBox="true"/>
          <p:nvPr/>
        </p:nvSpPr>
        <p:spPr>
          <a:xfrm rot="0">
            <a:off x="1028700" y="2914163"/>
            <a:ext cx="9288058" cy="1073150"/>
          </a:xfrm>
          <a:prstGeom prst="rect">
            <a:avLst/>
          </a:prstGeom>
        </p:spPr>
        <p:txBody>
          <a:bodyPr anchor="t" rtlCol="false" tIns="0" lIns="0" bIns="0" rIns="0">
            <a:spAutoFit/>
          </a:bodyPr>
          <a:lstStyle/>
          <a:p>
            <a:pPr algn="l">
              <a:lnSpc>
                <a:spcPts val="2800"/>
              </a:lnSpc>
              <a:spcBef>
                <a:spcPct val="0"/>
              </a:spcBef>
            </a:pPr>
            <a:r>
              <a:rPr lang="en-US" sz="2000" spc="42">
                <a:solidFill>
                  <a:srgbClr val="FFFFFF"/>
                </a:solidFill>
                <a:latin typeface="Poppins"/>
                <a:ea typeface="Poppins"/>
                <a:cs typeface="Poppins"/>
                <a:sym typeface="Poppins"/>
              </a:rPr>
              <a:t>Qualitative variables (e.g., BusinessTravel, Department) are converted into numerical vectors to ensure compatibility with machine learning algorithm</a:t>
            </a:r>
            <a:r>
              <a:rPr lang="en-US" sz="2000" spc="42">
                <a:solidFill>
                  <a:srgbClr val="FFFFFF"/>
                </a:solidFill>
                <a:latin typeface="Poppins"/>
                <a:ea typeface="Poppins"/>
                <a:cs typeface="Poppins"/>
                <a:sym typeface="Poppins"/>
              </a:rPr>
              <a:t>s</a:t>
            </a:r>
            <a:r>
              <a:rPr lang="en-US" sz="2000" spc="42">
                <a:solidFill>
                  <a:srgbClr val="FFFFFF"/>
                </a:solidFill>
                <a:latin typeface="Poppins"/>
                <a:ea typeface="Poppins"/>
                <a:cs typeface="Poppins"/>
                <a:sym typeface="Poppins"/>
              </a:rPr>
              <a:t>.</a:t>
            </a:r>
          </a:p>
        </p:txBody>
      </p:sp>
      <p:sp>
        <p:nvSpPr>
          <p:cNvPr name="TextBox 6" id="6"/>
          <p:cNvSpPr txBox="true"/>
          <p:nvPr/>
        </p:nvSpPr>
        <p:spPr>
          <a:xfrm rot="0">
            <a:off x="575366" y="2317263"/>
            <a:ext cx="6170018" cy="879475"/>
          </a:xfrm>
          <a:prstGeom prst="rect">
            <a:avLst/>
          </a:prstGeom>
        </p:spPr>
        <p:txBody>
          <a:bodyPr anchor="t" rtlCol="false" tIns="0" lIns="0" bIns="0" rIns="0">
            <a:spAutoFit/>
          </a:bodyPr>
          <a:lstStyle/>
          <a:p>
            <a:pPr algn="l">
              <a:lnSpc>
                <a:spcPts val="3499"/>
              </a:lnSpc>
            </a:pPr>
            <a:r>
              <a:rPr lang="en-US" b="true" sz="2499" spc="52">
                <a:solidFill>
                  <a:srgbClr val="FFFFFF"/>
                </a:solidFill>
                <a:latin typeface="Poppins Medium"/>
                <a:ea typeface="Poppins Medium"/>
                <a:cs typeface="Poppins Medium"/>
                <a:sym typeface="Poppins Medium"/>
              </a:rPr>
              <a:t>CATEGORICAL ENCODING</a:t>
            </a:r>
          </a:p>
          <a:p>
            <a:pPr algn="l">
              <a:lnSpc>
                <a:spcPts val="3499"/>
              </a:lnSpc>
              <a:spcBef>
                <a:spcPct val="0"/>
              </a:spcBef>
            </a:pPr>
          </a:p>
        </p:txBody>
      </p:sp>
      <p:sp>
        <p:nvSpPr>
          <p:cNvPr name="TextBox 7" id="7"/>
          <p:cNvSpPr txBox="true"/>
          <p:nvPr/>
        </p:nvSpPr>
        <p:spPr>
          <a:xfrm rot="0">
            <a:off x="568070" y="4187338"/>
            <a:ext cx="8687194" cy="879475"/>
          </a:xfrm>
          <a:prstGeom prst="rect">
            <a:avLst/>
          </a:prstGeom>
        </p:spPr>
        <p:txBody>
          <a:bodyPr anchor="t" rtlCol="false" tIns="0" lIns="0" bIns="0" rIns="0">
            <a:spAutoFit/>
          </a:bodyPr>
          <a:lstStyle/>
          <a:p>
            <a:pPr algn="l">
              <a:lnSpc>
                <a:spcPts val="3499"/>
              </a:lnSpc>
            </a:pPr>
            <a:r>
              <a:rPr lang="en-US" b="true" sz="2499" spc="52">
                <a:solidFill>
                  <a:srgbClr val="FFFFFF"/>
                </a:solidFill>
                <a:latin typeface="Poppins Medium"/>
                <a:ea typeface="Poppins Medium"/>
                <a:cs typeface="Poppins Medium"/>
                <a:sym typeface="Poppins Medium"/>
              </a:rPr>
              <a:t>FEATURE SCALING (ONLY ON TRAIN DATA)</a:t>
            </a:r>
          </a:p>
          <a:p>
            <a:pPr algn="l">
              <a:lnSpc>
                <a:spcPts val="3499"/>
              </a:lnSpc>
              <a:spcBef>
                <a:spcPct val="0"/>
              </a:spcBef>
            </a:pPr>
          </a:p>
        </p:txBody>
      </p:sp>
      <p:sp>
        <p:nvSpPr>
          <p:cNvPr name="TextBox 8" id="8"/>
          <p:cNvSpPr txBox="true"/>
          <p:nvPr/>
        </p:nvSpPr>
        <p:spPr>
          <a:xfrm rot="0">
            <a:off x="1028700" y="4692163"/>
            <a:ext cx="9288058" cy="1073150"/>
          </a:xfrm>
          <a:prstGeom prst="rect">
            <a:avLst/>
          </a:prstGeom>
        </p:spPr>
        <p:txBody>
          <a:bodyPr anchor="t" rtlCol="false" tIns="0" lIns="0" bIns="0" rIns="0">
            <a:spAutoFit/>
          </a:bodyPr>
          <a:lstStyle/>
          <a:p>
            <a:pPr algn="l">
              <a:lnSpc>
                <a:spcPts val="2800"/>
              </a:lnSpc>
              <a:spcBef>
                <a:spcPct val="0"/>
              </a:spcBef>
            </a:pPr>
            <a:r>
              <a:rPr lang="en-US" sz="2000" spc="42">
                <a:solidFill>
                  <a:srgbClr val="FFFFFF"/>
                </a:solidFill>
                <a:latin typeface="Poppins"/>
                <a:ea typeface="Poppins"/>
                <a:cs typeface="Poppins"/>
                <a:sym typeface="Poppins"/>
              </a:rPr>
              <a:t>We apply standardization to features with vast ranges (e.g., Monthly Income vs. Job Level) to prevent bias and improve model convergence speed.</a:t>
            </a:r>
          </a:p>
        </p:txBody>
      </p:sp>
      <p:sp>
        <p:nvSpPr>
          <p:cNvPr name="TextBox 9" id="9"/>
          <p:cNvSpPr txBox="true"/>
          <p:nvPr/>
        </p:nvSpPr>
        <p:spPr>
          <a:xfrm rot="0">
            <a:off x="568070" y="6057413"/>
            <a:ext cx="9144000" cy="441325"/>
          </a:xfrm>
          <a:prstGeom prst="rect">
            <a:avLst/>
          </a:prstGeom>
        </p:spPr>
        <p:txBody>
          <a:bodyPr anchor="t" rtlCol="false" tIns="0" lIns="0" bIns="0" rIns="0">
            <a:spAutoFit/>
          </a:bodyPr>
          <a:lstStyle/>
          <a:p>
            <a:pPr algn="ctr">
              <a:lnSpc>
                <a:spcPts val="3499"/>
              </a:lnSpc>
              <a:spcBef>
                <a:spcPct val="0"/>
              </a:spcBef>
            </a:pPr>
            <a:r>
              <a:rPr lang="en-US" b="true" sz="2499" spc="52">
                <a:solidFill>
                  <a:srgbClr val="FFFFFF"/>
                </a:solidFill>
                <a:latin typeface="Poppins Medium"/>
                <a:ea typeface="Poppins Medium"/>
                <a:cs typeface="Poppins Medium"/>
                <a:sym typeface="Poppins Medium"/>
              </a:rPr>
              <a:t>ADDRESSING CLASS IMBALANCE (ONLY ON TRAIN DATA)</a:t>
            </a:r>
          </a:p>
        </p:txBody>
      </p:sp>
      <p:sp>
        <p:nvSpPr>
          <p:cNvPr name="TextBox 10" id="10"/>
          <p:cNvSpPr txBox="true"/>
          <p:nvPr/>
        </p:nvSpPr>
        <p:spPr>
          <a:xfrm rot="0">
            <a:off x="1028700" y="6613038"/>
            <a:ext cx="9288058" cy="1073150"/>
          </a:xfrm>
          <a:prstGeom prst="rect">
            <a:avLst/>
          </a:prstGeom>
        </p:spPr>
        <p:txBody>
          <a:bodyPr anchor="t" rtlCol="false" tIns="0" lIns="0" bIns="0" rIns="0">
            <a:spAutoFit/>
          </a:bodyPr>
          <a:lstStyle/>
          <a:p>
            <a:pPr algn="l">
              <a:lnSpc>
                <a:spcPts val="2800"/>
              </a:lnSpc>
              <a:spcBef>
                <a:spcPct val="0"/>
              </a:spcBef>
            </a:pPr>
            <a:r>
              <a:rPr lang="en-US" b="true" sz="2000" spc="42">
                <a:solidFill>
                  <a:srgbClr val="FFFFFF"/>
                </a:solidFill>
                <a:latin typeface="Poppins Medium"/>
                <a:ea typeface="Poppins Medium"/>
                <a:cs typeface="Poppins Medium"/>
                <a:sym typeface="Poppins Medium"/>
              </a:rPr>
              <a:t>ATTRITION IS A RARE EVENT (~13% OF DATA). WE IMPLEMENT TECHNIQUES LIKE SMOTE (SYNTHETIC MINORITY OVER-SAMPLING) TO PREVENT THE MODEL FROM IGNORING HIGH-RISK EMPLOYEES.</a:t>
            </a:r>
          </a:p>
        </p:txBody>
      </p:sp>
      <p:sp>
        <p:nvSpPr>
          <p:cNvPr name="TextBox 11" id="11"/>
          <p:cNvSpPr txBox="true"/>
          <p:nvPr/>
        </p:nvSpPr>
        <p:spPr>
          <a:xfrm rot="0">
            <a:off x="12854899" y="914400"/>
            <a:ext cx="2445395" cy="717550"/>
          </a:xfrm>
          <a:prstGeom prst="rect">
            <a:avLst/>
          </a:prstGeom>
        </p:spPr>
        <p:txBody>
          <a:bodyPr anchor="t" rtlCol="false" tIns="0" lIns="0" bIns="0" rIns="0">
            <a:spAutoFit/>
          </a:bodyPr>
          <a:lstStyle/>
          <a:p>
            <a:pPr algn="ctr">
              <a:lnSpc>
                <a:spcPts val="5599"/>
              </a:lnSpc>
              <a:spcBef>
                <a:spcPct val="0"/>
              </a:spcBef>
            </a:pPr>
            <a:r>
              <a:rPr lang="en-US" b="true" sz="3999" spc="83">
                <a:solidFill>
                  <a:srgbClr val="FFFFFF"/>
                </a:solidFill>
                <a:latin typeface="Poppins Medium"/>
                <a:ea typeface="Poppins Medium"/>
                <a:cs typeface="Poppins Medium"/>
                <a:sym typeface="Poppins Medium"/>
              </a:rPr>
              <a:t>ENOCDER</a:t>
            </a:r>
          </a:p>
        </p:txBody>
      </p:sp>
      <p:sp>
        <p:nvSpPr>
          <p:cNvPr name="AutoShape 12" id="12"/>
          <p:cNvSpPr/>
          <p:nvPr/>
        </p:nvSpPr>
        <p:spPr>
          <a:xfrm flipV="true">
            <a:off x="0" y="1687513"/>
            <a:ext cx="18288000" cy="0"/>
          </a:xfrm>
          <a:prstGeom prst="line">
            <a:avLst/>
          </a:prstGeom>
          <a:ln cap="rnd" w="9525">
            <a:solidFill>
              <a:srgbClr val="F4F4F4"/>
            </a:solidFill>
            <a:prstDash val="solid"/>
            <a:headEnd type="none" len="sm" w="sm"/>
            <a:tailEnd type="none" len="sm" w="sm"/>
          </a:ln>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966054" y="3360874"/>
            <a:ext cx="5255505" cy="896676"/>
            <a:chOff x="0" y="0"/>
            <a:chExt cx="1384166" cy="236162"/>
          </a:xfrm>
        </p:grpSpPr>
        <p:sp>
          <p:nvSpPr>
            <p:cNvPr name="Freeform 3" id="3"/>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4" id="4"/>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F4F4F4"/>
                  </a:solidFill>
                  <a:latin typeface="Poppins Medium"/>
                  <a:ea typeface="Poppins Medium"/>
                  <a:cs typeface="Poppins Medium"/>
                  <a:sym typeface="Poppins Medium"/>
                </a:rPr>
                <a:t>INTRODUCTION</a:t>
              </a:r>
            </a:p>
          </p:txBody>
        </p:sp>
      </p:grpSp>
      <p:grpSp>
        <p:nvGrpSpPr>
          <p:cNvPr name="Group 5" id="5"/>
          <p:cNvGrpSpPr/>
          <p:nvPr/>
        </p:nvGrpSpPr>
        <p:grpSpPr>
          <a:xfrm rot="0">
            <a:off x="11189252" y="3360874"/>
            <a:ext cx="5255505" cy="896676"/>
            <a:chOff x="0" y="0"/>
            <a:chExt cx="1384166" cy="236162"/>
          </a:xfrm>
        </p:grpSpPr>
        <p:sp>
          <p:nvSpPr>
            <p:cNvPr name="Freeform 6" id="6"/>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7" id="7"/>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F4F4F4"/>
                  </a:solidFill>
                  <a:latin typeface="Poppins Medium"/>
                  <a:ea typeface="Poppins Medium"/>
                  <a:cs typeface="Poppins Medium"/>
                  <a:sym typeface="Poppins Medium"/>
                </a:rPr>
                <a:t>PROBLEM STATEMENT</a:t>
              </a:r>
            </a:p>
          </p:txBody>
        </p:sp>
      </p:grpSp>
      <p:grpSp>
        <p:nvGrpSpPr>
          <p:cNvPr name="Group 8" id="8"/>
          <p:cNvGrpSpPr/>
          <p:nvPr/>
        </p:nvGrpSpPr>
        <p:grpSpPr>
          <a:xfrm rot="0">
            <a:off x="2966054" y="4890015"/>
            <a:ext cx="5255505" cy="896676"/>
            <a:chOff x="0" y="0"/>
            <a:chExt cx="1384166" cy="236162"/>
          </a:xfrm>
        </p:grpSpPr>
        <p:sp>
          <p:nvSpPr>
            <p:cNvPr name="Freeform 9" id="9"/>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10" id="10"/>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F4F4F4"/>
                  </a:solidFill>
                  <a:latin typeface="Poppins Medium"/>
                  <a:ea typeface="Poppins Medium"/>
                  <a:cs typeface="Poppins Medium"/>
                  <a:sym typeface="Poppins Medium"/>
                </a:rPr>
                <a:t>RELATED WORK</a:t>
              </a:r>
            </a:p>
          </p:txBody>
        </p:sp>
      </p:grpSp>
      <p:grpSp>
        <p:nvGrpSpPr>
          <p:cNvPr name="Group 11" id="11"/>
          <p:cNvGrpSpPr/>
          <p:nvPr/>
        </p:nvGrpSpPr>
        <p:grpSpPr>
          <a:xfrm rot="0">
            <a:off x="11192867" y="4974591"/>
            <a:ext cx="5255505" cy="896676"/>
            <a:chOff x="0" y="0"/>
            <a:chExt cx="1384166" cy="236162"/>
          </a:xfrm>
        </p:grpSpPr>
        <p:sp>
          <p:nvSpPr>
            <p:cNvPr name="Freeform 12" id="12"/>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13" id="13"/>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F4F4F4"/>
                  </a:solidFill>
                  <a:latin typeface="Poppins Medium"/>
                  <a:ea typeface="Poppins Medium"/>
                  <a:cs typeface="Poppins Medium"/>
                  <a:sym typeface="Poppins Medium"/>
                </a:rPr>
                <a:t>PROPOSED SOLUTION</a:t>
              </a:r>
            </a:p>
          </p:txBody>
        </p:sp>
      </p:grpSp>
      <p:grpSp>
        <p:nvGrpSpPr>
          <p:cNvPr name="Group 14" id="14"/>
          <p:cNvGrpSpPr/>
          <p:nvPr/>
        </p:nvGrpSpPr>
        <p:grpSpPr>
          <a:xfrm rot="0">
            <a:off x="2966054" y="6671484"/>
            <a:ext cx="5255505" cy="896676"/>
            <a:chOff x="0" y="0"/>
            <a:chExt cx="1384166" cy="236162"/>
          </a:xfrm>
        </p:grpSpPr>
        <p:sp>
          <p:nvSpPr>
            <p:cNvPr name="Freeform 15" id="15"/>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16" id="16"/>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F4F4F4"/>
                  </a:solidFill>
                  <a:latin typeface="Poppins Medium"/>
                  <a:ea typeface="Poppins Medium"/>
                  <a:cs typeface="Poppins Medium"/>
                  <a:sym typeface="Poppins Medium"/>
                </a:rPr>
                <a:t>METHODOLOGY</a:t>
              </a:r>
            </a:p>
          </p:txBody>
        </p:sp>
      </p:grpSp>
      <p:sp>
        <p:nvSpPr>
          <p:cNvPr name="TextBox 17" id="17"/>
          <p:cNvSpPr txBox="true"/>
          <p:nvPr/>
        </p:nvSpPr>
        <p:spPr>
          <a:xfrm rot="0">
            <a:off x="6771022" y="1743202"/>
            <a:ext cx="4745955" cy="731847"/>
          </a:xfrm>
          <a:prstGeom prst="rect">
            <a:avLst/>
          </a:prstGeom>
        </p:spPr>
        <p:txBody>
          <a:bodyPr anchor="t" rtlCol="false" tIns="0" lIns="0" bIns="0" rIns="0">
            <a:spAutoFit/>
          </a:bodyPr>
          <a:lstStyle/>
          <a:p>
            <a:pPr algn="ctr">
              <a:lnSpc>
                <a:spcPts val="5082"/>
              </a:lnSpc>
            </a:pPr>
            <a:r>
              <a:rPr lang="en-US" b="true" sz="5350" spc="-224">
                <a:solidFill>
                  <a:srgbClr val="F4F4F4"/>
                </a:solidFill>
                <a:latin typeface="Poppins Medium"/>
                <a:ea typeface="Poppins Medium"/>
                <a:cs typeface="Poppins Medium"/>
                <a:sym typeface="Poppins Medium"/>
              </a:rPr>
              <a:t>Contents</a:t>
            </a:r>
          </a:p>
        </p:txBody>
      </p:sp>
      <p:grpSp>
        <p:nvGrpSpPr>
          <p:cNvPr name="Group 18" id="18"/>
          <p:cNvGrpSpPr/>
          <p:nvPr/>
        </p:nvGrpSpPr>
        <p:grpSpPr>
          <a:xfrm rot="0">
            <a:off x="1839628" y="3403162"/>
            <a:ext cx="812101" cy="81210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1</a:t>
              </a:r>
            </a:p>
          </p:txBody>
        </p:sp>
      </p:grpSp>
      <p:grpSp>
        <p:nvGrpSpPr>
          <p:cNvPr name="Group 21" id="21"/>
          <p:cNvGrpSpPr/>
          <p:nvPr/>
        </p:nvGrpSpPr>
        <p:grpSpPr>
          <a:xfrm rot="0">
            <a:off x="10066441" y="3403162"/>
            <a:ext cx="812101" cy="81210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2</a:t>
              </a:r>
            </a:p>
          </p:txBody>
        </p:sp>
      </p:grpSp>
      <p:grpSp>
        <p:nvGrpSpPr>
          <p:cNvPr name="Group 24" id="24"/>
          <p:cNvGrpSpPr/>
          <p:nvPr/>
        </p:nvGrpSpPr>
        <p:grpSpPr>
          <a:xfrm rot="0">
            <a:off x="1839628" y="4932303"/>
            <a:ext cx="812101" cy="81210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6" id="26"/>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3</a:t>
              </a:r>
            </a:p>
          </p:txBody>
        </p:sp>
      </p:grpSp>
      <p:grpSp>
        <p:nvGrpSpPr>
          <p:cNvPr name="Group 27" id="27"/>
          <p:cNvGrpSpPr/>
          <p:nvPr/>
        </p:nvGrpSpPr>
        <p:grpSpPr>
          <a:xfrm rot="0">
            <a:off x="10066441" y="4974591"/>
            <a:ext cx="812101" cy="81210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4</a:t>
              </a:r>
            </a:p>
          </p:txBody>
        </p:sp>
      </p:grpSp>
      <p:grpSp>
        <p:nvGrpSpPr>
          <p:cNvPr name="Group 30" id="30"/>
          <p:cNvGrpSpPr/>
          <p:nvPr/>
        </p:nvGrpSpPr>
        <p:grpSpPr>
          <a:xfrm rot="0">
            <a:off x="1839628" y="6756060"/>
            <a:ext cx="812101" cy="81210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32" id="32"/>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5</a:t>
              </a:r>
            </a:p>
          </p:txBody>
        </p:sp>
      </p:grpSp>
      <p:grpSp>
        <p:nvGrpSpPr>
          <p:cNvPr name="Group 33" id="33"/>
          <p:cNvGrpSpPr/>
          <p:nvPr/>
        </p:nvGrpSpPr>
        <p:grpSpPr>
          <a:xfrm rot="0">
            <a:off x="11189252" y="6671484"/>
            <a:ext cx="5255505" cy="896676"/>
            <a:chOff x="0" y="0"/>
            <a:chExt cx="1384166" cy="236162"/>
          </a:xfrm>
        </p:grpSpPr>
        <p:sp>
          <p:nvSpPr>
            <p:cNvPr name="Freeform 34" id="34"/>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35" id="35"/>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F4F4F4"/>
                  </a:solidFill>
                  <a:latin typeface="Poppins Medium"/>
                  <a:ea typeface="Poppins Medium"/>
                  <a:cs typeface="Poppins Medium"/>
                  <a:sym typeface="Poppins Medium"/>
                </a:rPr>
                <a:t>CONCLUSION</a:t>
              </a:r>
            </a:p>
          </p:txBody>
        </p:sp>
      </p:grpSp>
      <p:grpSp>
        <p:nvGrpSpPr>
          <p:cNvPr name="Group 36" id="36"/>
          <p:cNvGrpSpPr/>
          <p:nvPr/>
        </p:nvGrpSpPr>
        <p:grpSpPr>
          <a:xfrm rot="0">
            <a:off x="10066441" y="6756060"/>
            <a:ext cx="812101" cy="81210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38" id="38"/>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6</a:t>
              </a:r>
            </a:p>
          </p:txBody>
        </p:sp>
      </p:gr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12229083" y="-34060"/>
            <a:ext cx="0" cy="10321060"/>
          </a:xfrm>
          <a:prstGeom prst="line">
            <a:avLst/>
          </a:prstGeom>
          <a:ln cap="rnd" w="9525">
            <a:solidFill>
              <a:srgbClr val="F4F4F4"/>
            </a:solidFill>
            <a:prstDash val="solid"/>
            <a:headEnd type="none" len="sm" w="sm"/>
            <a:tailEnd type="none" len="sm" w="sm"/>
          </a:ln>
        </p:spPr>
      </p:sp>
      <p:sp>
        <p:nvSpPr>
          <p:cNvPr name="TextBox 3" id="3"/>
          <p:cNvSpPr txBox="true"/>
          <p:nvPr/>
        </p:nvSpPr>
        <p:spPr>
          <a:xfrm rot="0">
            <a:off x="568070" y="914400"/>
            <a:ext cx="7321185" cy="1422400"/>
          </a:xfrm>
          <a:prstGeom prst="rect">
            <a:avLst/>
          </a:prstGeom>
        </p:spPr>
        <p:txBody>
          <a:bodyPr anchor="t" rtlCol="false" tIns="0" lIns="0" bIns="0" rIns="0">
            <a:spAutoFit/>
          </a:bodyPr>
          <a:lstStyle/>
          <a:p>
            <a:pPr algn="ctr">
              <a:lnSpc>
                <a:spcPts val="5599"/>
              </a:lnSpc>
              <a:spcBef>
                <a:spcPct val="0"/>
              </a:spcBef>
            </a:pPr>
            <a:r>
              <a:rPr lang="en-US" b="true" sz="3999" i="true" spc="83">
                <a:solidFill>
                  <a:srgbClr val="FFFFFF"/>
                </a:solidFill>
                <a:latin typeface="Poppins Medium Italics"/>
                <a:ea typeface="Poppins Medium Italics"/>
                <a:cs typeface="Poppins Medium Italics"/>
                <a:sym typeface="Poppins Medium Italics"/>
              </a:rPr>
              <a:t>STEP</a:t>
            </a:r>
            <a:r>
              <a:rPr lang="en-US" b="true" sz="3999" i="true" spc="83">
                <a:solidFill>
                  <a:srgbClr val="FFFFFF"/>
                </a:solidFill>
                <a:latin typeface="Poppins Medium Italics"/>
                <a:ea typeface="Poppins Medium Italics"/>
                <a:cs typeface="Poppins Medium Italics"/>
                <a:sym typeface="Poppins Medium Italics"/>
              </a:rPr>
              <a:t> 4: DATA ANALYSIS</a:t>
            </a:r>
          </a:p>
          <a:p>
            <a:pPr algn="ctr">
              <a:lnSpc>
                <a:spcPts val="5599"/>
              </a:lnSpc>
              <a:spcBef>
                <a:spcPct val="0"/>
              </a:spcBef>
            </a:pPr>
          </a:p>
        </p:txBody>
      </p:sp>
      <p:sp>
        <p:nvSpPr>
          <p:cNvPr name="AutoShape 4" id="4"/>
          <p:cNvSpPr/>
          <p:nvPr/>
        </p:nvSpPr>
        <p:spPr>
          <a:xfrm flipV="true">
            <a:off x="119966" y="1687513"/>
            <a:ext cx="18288000" cy="0"/>
          </a:xfrm>
          <a:prstGeom prst="line">
            <a:avLst/>
          </a:prstGeom>
          <a:ln cap="rnd" w="9525">
            <a:solidFill>
              <a:srgbClr val="F4F4F4"/>
            </a:solidFill>
            <a:prstDash val="solid"/>
            <a:headEnd type="none" len="sm" w="sm"/>
            <a:tailEnd type="none" len="sm" w="sm"/>
          </a:ln>
        </p:spPr>
      </p:sp>
      <p:sp>
        <p:nvSpPr>
          <p:cNvPr name="Freeform 5" id="5"/>
          <p:cNvSpPr/>
          <p:nvPr/>
        </p:nvSpPr>
        <p:spPr>
          <a:xfrm flipH="false" flipV="false" rot="0">
            <a:off x="13205236" y="3051632"/>
            <a:ext cx="4479380" cy="4648604"/>
          </a:xfrm>
          <a:custGeom>
            <a:avLst/>
            <a:gdLst/>
            <a:ahLst/>
            <a:cxnLst/>
            <a:rect r="r" b="b" t="t" l="l"/>
            <a:pathLst>
              <a:path h="4648604" w="4479380">
                <a:moveTo>
                  <a:pt x="0" y="0"/>
                </a:moveTo>
                <a:lnTo>
                  <a:pt x="4479379" y="0"/>
                </a:lnTo>
                <a:lnTo>
                  <a:pt x="4479379" y="4648604"/>
                </a:lnTo>
                <a:lnTo>
                  <a:pt x="0" y="4648604"/>
                </a:lnTo>
                <a:lnTo>
                  <a:pt x="0" y="0"/>
                </a:lnTo>
                <a:close/>
              </a:path>
            </a:pathLst>
          </a:custGeom>
          <a:blipFill>
            <a:blip r:embed="rId2"/>
            <a:stretch>
              <a:fillRect l="-11047" t="-55513" r="-174708" b="-3871"/>
            </a:stretch>
          </a:blipFill>
        </p:spPr>
      </p:sp>
      <p:sp>
        <p:nvSpPr>
          <p:cNvPr name="TextBox 6" id="6"/>
          <p:cNvSpPr txBox="true"/>
          <p:nvPr/>
        </p:nvSpPr>
        <p:spPr>
          <a:xfrm rot="0">
            <a:off x="14339477" y="914400"/>
            <a:ext cx="2445395" cy="717550"/>
          </a:xfrm>
          <a:prstGeom prst="rect">
            <a:avLst/>
          </a:prstGeom>
        </p:spPr>
        <p:txBody>
          <a:bodyPr anchor="t" rtlCol="false" tIns="0" lIns="0" bIns="0" rIns="0">
            <a:spAutoFit/>
          </a:bodyPr>
          <a:lstStyle/>
          <a:p>
            <a:pPr algn="ctr">
              <a:lnSpc>
                <a:spcPts val="5599"/>
              </a:lnSpc>
              <a:spcBef>
                <a:spcPct val="0"/>
              </a:spcBef>
            </a:pPr>
            <a:r>
              <a:rPr lang="en-US" b="true" sz="3999" spc="83">
                <a:solidFill>
                  <a:srgbClr val="FFFFFF"/>
                </a:solidFill>
                <a:latin typeface="Poppins Medium"/>
                <a:ea typeface="Poppins Medium"/>
                <a:cs typeface="Poppins Medium"/>
                <a:sym typeface="Poppins Medium"/>
              </a:rPr>
              <a:t>ENOCDER</a:t>
            </a:r>
          </a:p>
        </p:txBody>
      </p:sp>
      <p:sp>
        <p:nvSpPr>
          <p:cNvPr name="TextBox 7" id="7"/>
          <p:cNvSpPr txBox="true"/>
          <p:nvPr/>
        </p:nvSpPr>
        <p:spPr>
          <a:xfrm rot="0">
            <a:off x="119966" y="2270125"/>
            <a:ext cx="11950170" cy="5320665"/>
          </a:xfrm>
          <a:prstGeom prst="rect">
            <a:avLst/>
          </a:prstGeom>
        </p:spPr>
        <p:txBody>
          <a:bodyPr anchor="t" rtlCol="false" tIns="0" lIns="0" bIns="0" rIns="0">
            <a:spAutoFit/>
          </a:bodyPr>
          <a:lstStyle/>
          <a:p>
            <a:pPr algn="l">
              <a:lnSpc>
                <a:spcPts val="3499"/>
              </a:lnSpc>
              <a:spcBef>
                <a:spcPct val="0"/>
              </a:spcBef>
            </a:pPr>
            <a:r>
              <a:rPr lang="en-US" b="true" sz="2499" i="true" spc="52">
                <a:solidFill>
                  <a:srgbClr val="FFFFFF"/>
                </a:solidFill>
                <a:latin typeface="Poppins Bold Italics"/>
                <a:ea typeface="Poppins Bold Italics"/>
                <a:cs typeface="Poppins Bold Italics"/>
                <a:sym typeface="Poppins Bold Italics"/>
              </a:rPr>
              <a:t>Before training a machine learning model, utilizing key commands for Exploratory Data Analysis (EDA) is crucial for proper data preparation:</a:t>
            </a:r>
          </a:p>
          <a:p>
            <a:pPr algn="l">
              <a:lnSpc>
                <a:spcPts val="3219"/>
              </a:lnSpc>
              <a:spcBef>
                <a:spcPct val="0"/>
              </a:spcBef>
            </a:pPr>
          </a:p>
          <a:p>
            <a:pPr algn="l">
              <a:lnSpc>
                <a:spcPts val="3219"/>
              </a:lnSpc>
              <a:spcBef>
                <a:spcPct val="0"/>
              </a:spcBef>
            </a:pPr>
            <a:r>
              <a:rPr lang="en-US" sz="2299" spc="48">
                <a:solidFill>
                  <a:srgbClr val="FFFFFF"/>
                </a:solidFill>
                <a:latin typeface="Poppins"/>
                <a:ea typeface="Poppins"/>
                <a:cs typeface="Poppins"/>
                <a:sym typeface="Poppins"/>
              </a:rPr>
              <a:t>    1- </a:t>
            </a:r>
            <a:r>
              <a:rPr lang="en-US" b="true" sz="2299" spc="48">
                <a:solidFill>
                  <a:srgbClr val="FFFFFF"/>
                </a:solidFill>
                <a:latin typeface="Poppins Bold"/>
                <a:ea typeface="Poppins Bold"/>
                <a:cs typeface="Poppins Bold"/>
                <a:sym typeface="Poppins Bold"/>
              </a:rPr>
              <a:t>df.info()</a:t>
            </a:r>
            <a:r>
              <a:rPr lang="en-US" sz="2299" spc="48">
                <a:solidFill>
                  <a:srgbClr val="FFFFFF"/>
                </a:solidFill>
                <a:latin typeface="Poppins"/>
                <a:ea typeface="Poppins"/>
                <a:cs typeface="Poppins"/>
                <a:sym typeface="Poppins"/>
              </a:rPr>
              <a:t>: Provides a high-level overview of the dataset's structure, showing column data types and non-null values.</a:t>
            </a:r>
          </a:p>
          <a:p>
            <a:pPr algn="l">
              <a:lnSpc>
                <a:spcPts val="3219"/>
              </a:lnSpc>
              <a:spcBef>
                <a:spcPct val="0"/>
              </a:spcBef>
            </a:pPr>
          </a:p>
          <a:p>
            <a:pPr algn="l">
              <a:lnSpc>
                <a:spcPts val="3219"/>
              </a:lnSpc>
              <a:spcBef>
                <a:spcPct val="0"/>
              </a:spcBef>
            </a:pPr>
            <a:r>
              <a:rPr lang="en-US" sz="2299" spc="48">
                <a:solidFill>
                  <a:srgbClr val="FFFFFF"/>
                </a:solidFill>
                <a:latin typeface="Poppins"/>
                <a:ea typeface="Poppins"/>
                <a:cs typeface="Poppins"/>
                <a:sym typeface="Poppins"/>
              </a:rPr>
              <a:t>    2- </a:t>
            </a:r>
            <a:r>
              <a:rPr lang="en-US" b="true" sz="2299" spc="48">
                <a:solidFill>
                  <a:srgbClr val="FFFFFF"/>
                </a:solidFill>
                <a:latin typeface="Poppins Bold"/>
                <a:ea typeface="Poppins Bold"/>
                <a:cs typeface="Poppins Bold"/>
                <a:sym typeface="Poppins Bold"/>
              </a:rPr>
              <a:t>df.nunique()</a:t>
            </a:r>
            <a:r>
              <a:rPr lang="en-US" sz="2299" spc="48">
                <a:solidFill>
                  <a:srgbClr val="FFFFFF"/>
                </a:solidFill>
                <a:latin typeface="Poppins"/>
                <a:ea typeface="Poppins"/>
                <a:cs typeface="Poppins"/>
                <a:sym typeface="Poppins"/>
              </a:rPr>
              <a:t>: Counts the unique values in each column, helping to assess the usefulness and cardinality of features.</a:t>
            </a:r>
          </a:p>
          <a:p>
            <a:pPr algn="l">
              <a:lnSpc>
                <a:spcPts val="3219"/>
              </a:lnSpc>
              <a:spcBef>
                <a:spcPct val="0"/>
              </a:spcBef>
            </a:pPr>
          </a:p>
          <a:p>
            <a:pPr algn="l">
              <a:lnSpc>
                <a:spcPts val="3219"/>
              </a:lnSpc>
              <a:spcBef>
                <a:spcPct val="0"/>
              </a:spcBef>
            </a:pPr>
            <a:r>
              <a:rPr lang="en-US" sz="2299" spc="48">
                <a:solidFill>
                  <a:srgbClr val="FFFFFF"/>
                </a:solidFill>
                <a:latin typeface="Poppins"/>
                <a:ea typeface="Poppins"/>
                <a:cs typeface="Poppins"/>
                <a:sym typeface="Poppins"/>
              </a:rPr>
              <a:t>      3- </a:t>
            </a:r>
            <a:r>
              <a:rPr lang="en-US" b="true" sz="2299" spc="48">
                <a:solidFill>
                  <a:srgbClr val="FFFFFF"/>
                </a:solidFill>
                <a:latin typeface="Poppins Bold"/>
                <a:ea typeface="Poppins Bold"/>
                <a:cs typeface="Poppins Bold"/>
                <a:sym typeface="Poppins Bold"/>
              </a:rPr>
              <a:t>df.describe()</a:t>
            </a:r>
            <a:r>
              <a:rPr lang="en-US" sz="2299" spc="48">
                <a:solidFill>
                  <a:srgbClr val="FFFFFF"/>
                </a:solidFill>
                <a:latin typeface="Poppins"/>
                <a:ea typeface="Poppins"/>
                <a:cs typeface="Poppins"/>
                <a:sym typeface="Poppins"/>
              </a:rPr>
              <a:t>: Generates a statistical summary of numerical columns, including the mean, standard deviation, and range, which is vital for understanding data distribution and detecting outliers.</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27078" y="5143500"/>
            <a:ext cx="7032222" cy="4114800"/>
          </a:xfrm>
          <a:custGeom>
            <a:avLst/>
            <a:gdLst/>
            <a:ahLst/>
            <a:cxnLst/>
            <a:rect r="r" b="b" t="t" l="l"/>
            <a:pathLst>
              <a:path h="4114800" w="7032222">
                <a:moveTo>
                  <a:pt x="0" y="0"/>
                </a:moveTo>
                <a:lnTo>
                  <a:pt x="7032222" y="0"/>
                </a:lnTo>
                <a:lnTo>
                  <a:pt x="70322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11693"/>
            <a:ext cx="6156413" cy="6263614"/>
          </a:xfrm>
          <a:custGeom>
            <a:avLst/>
            <a:gdLst/>
            <a:ahLst/>
            <a:cxnLst/>
            <a:rect r="r" b="b" t="t" l="l"/>
            <a:pathLst>
              <a:path h="6263614" w="6156413">
                <a:moveTo>
                  <a:pt x="0" y="0"/>
                </a:moveTo>
                <a:lnTo>
                  <a:pt x="6156413" y="0"/>
                </a:lnTo>
                <a:lnTo>
                  <a:pt x="6156413" y="6263614"/>
                </a:lnTo>
                <a:lnTo>
                  <a:pt x="0" y="6263614"/>
                </a:lnTo>
                <a:lnTo>
                  <a:pt x="0" y="0"/>
                </a:lnTo>
                <a:close/>
              </a:path>
            </a:pathLst>
          </a:custGeom>
          <a:blipFill>
            <a:blip r:embed="rId4"/>
            <a:stretch>
              <a:fillRect l="0" t="0" r="0" b="0"/>
            </a:stretch>
          </a:blipFill>
        </p:spPr>
      </p:sp>
      <p:sp>
        <p:nvSpPr>
          <p:cNvPr name="TextBox 4" id="4"/>
          <p:cNvSpPr txBox="true"/>
          <p:nvPr/>
        </p:nvSpPr>
        <p:spPr>
          <a:xfrm rot="0">
            <a:off x="15423803" y="962025"/>
            <a:ext cx="1835497" cy="368300"/>
          </a:xfrm>
          <a:prstGeom prst="rect">
            <a:avLst/>
          </a:prstGeom>
        </p:spPr>
        <p:txBody>
          <a:bodyPr anchor="t" rtlCol="false" tIns="0" lIns="0" bIns="0" rIns="0">
            <a:spAutoFit/>
          </a:bodyPr>
          <a:lstStyle/>
          <a:p>
            <a:pPr algn="ctr">
              <a:lnSpc>
                <a:spcPts val="2800"/>
              </a:lnSpc>
              <a:spcBef>
                <a:spcPct val="0"/>
              </a:spcBef>
            </a:pPr>
            <a:r>
              <a:rPr lang="en-US" b="true" sz="2000" i="true" spc="42">
                <a:solidFill>
                  <a:srgbClr val="FFFFFF"/>
                </a:solidFill>
                <a:latin typeface="Poppins Medium Italics"/>
                <a:ea typeface="Poppins Medium Italics"/>
                <a:cs typeface="Poppins Medium Italics"/>
                <a:sym typeface="Poppins Medium Italics"/>
              </a:rPr>
              <a:t>VISUALIZATON</a:t>
            </a:r>
          </a:p>
        </p:txBody>
      </p:sp>
      <p:sp>
        <p:nvSpPr>
          <p:cNvPr name="TextBox 5" id="5"/>
          <p:cNvSpPr txBox="true"/>
          <p:nvPr/>
        </p:nvSpPr>
        <p:spPr>
          <a:xfrm rot="0">
            <a:off x="10819410" y="6390640"/>
            <a:ext cx="5847559" cy="1563370"/>
          </a:xfrm>
          <a:prstGeom prst="rect">
            <a:avLst/>
          </a:prstGeom>
        </p:spPr>
        <p:txBody>
          <a:bodyPr anchor="t" rtlCol="false" tIns="0" lIns="0" bIns="0" rIns="0">
            <a:spAutoFit/>
          </a:bodyPr>
          <a:lstStyle/>
          <a:p>
            <a:pPr algn="l">
              <a:lnSpc>
                <a:spcPts val="3079"/>
              </a:lnSpc>
              <a:spcBef>
                <a:spcPct val="0"/>
              </a:spcBef>
            </a:pPr>
            <a:r>
              <a:rPr lang="en-US" sz="2199" spc="46">
                <a:solidFill>
                  <a:srgbClr val="FFFFFF"/>
                </a:solidFill>
                <a:latin typeface="Poppins"/>
                <a:ea typeface="Poppins"/>
                <a:cs typeface="Poppins"/>
                <a:sym typeface="Poppins"/>
              </a:rPr>
              <a:t>THE</a:t>
            </a:r>
            <a:r>
              <a:rPr lang="en-US" sz="2199" spc="46">
                <a:solidFill>
                  <a:srgbClr val="FFFFFF"/>
                </a:solidFill>
                <a:latin typeface="Poppins"/>
                <a:ea typeface="Poppins"/>
                <a:cs typeface="Poppins"/>
                <a:sym typeface="Poppins"/>
              </a:rPr>
              <a:t> PIE CHART REVEALS A SEVERE CLASS IMBALANCE IN THE DATASET. A LARGE MAJORITY OF EMPLOYEES, 87.2%, STAYED, WHILE ONLY 12.8% LEFT (ATTRITION).</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9322832" cy="6955129"/>
          </a:xfrm>
          <a:custGeom>
            <a:avLst/>
            <a:gdLst/>
            <a:ahLst/>
            <a:cxnLst/>
            <a:rect r="r" b="b" t="t" l="l"/>
            <a:pathLst>
              <a:path h="6955129" w="9322832">
                <a:moveTo>
                  <a:pt x="0" y="0"/>
                </a:moveTo>
                <a:lnTo>
                  <a:pt x="9322832" y="0"/>
                </a:lnTo>
                <a:lnTo>
                  <a:pt x="9322832" y="6955129"/>
                </a:lnTo>
                <a:lnTo>
                  <a:pt x="0" y="6955129"/>
                </a:lnTo>
                <a:lnTo>
                  <a:pt x="0" y="0"/>
                </a:lnTo>
                <a:close/>
              </a:path>
            </a:pathLst>
          </a:custGeom>
          <a:blipFill>
            <a:blip r:embed="rId2"/>
            <a:stretch>
              <a:fillRect l="0" t="0" r="0" b="0"/>
            </a:stretch>
          </a:blipFill>
        </p:spPr>
      </p:sp>
      <p:sp>
        <p:nvSpPr>
          <p:cNvPr name="TextBox 3" id="3"/>
          <p:cNvSpPr txBox="true"/>
          <p:nvPr/>
        </p:nvSpPr>
        <p:spPr>
          <a:xfrm rot="0">
            <a:off x="15423803" y="811213"/>
            <a:ext cx="1835497" cy="368300"/>
          </a:xfrm>
          <a:prstGeom prst="rect">
            <a:avLst/>
          </a:prstGeom>
        </p:spPr>
        <p:txBody>
          <a:bodyPr anchor="t" rtlCol="false" tIns="0" lIns="0" bIns="0" rIns="0">
            <a:spAutoFit/>
          </a:bodyPr>
          <a:lstStyle/>
          <a:p>
            <a:pPr algn="ctr">
              <a:lnSpc>
                <a:spcPts val="2800"/>
              </a:lnSpc>
              <a:spcBef>
                <a:spcPct val="0"/>
              </a:spcBef>
            </a:pPr>
            <a:r>
              <a:rPr lang="en-US" b="true" sz="2000" i="true" spc="42">
                <a:solidFill>
                  <a:srgbClr val="FFFFFF"/>
                </a:solidFill>
                <a:latin typeface="Poppins Medium Italics"/>
                <a:ea typeface="Poppins Medium Italics"/>
                <a:cs typeface="Poppins Medium Italics"/>
                <a:sym typeface="Poppins Medium Italics"/>
              </a:rPr>
              <a:t>VISUALIZATON</a:t>
            </a:r>
          </a:p>
        </p:txBody>
      </p:sp>
      <p:sp>
        <p:nvSpPr>
          <p:cNvPr name="Freeform 4" id="4"/>
          <p:cNvSpPr/>
          <p:nvPr/>
        </p:nvSpPr>
        <p:spPr>
          <a:xfrm flipH="false" flipV="false" rot="0">
            <a:off x="10811912" y="5683346"/>
            <a:ext cx="7032222" cy="4114800"/>
          </a:xfrm>
          <a:custGeom>
            <a:avLst/>
            <a:gdLst/>
            <a:ahLst/>
            <a:cxnLst/>
            <a:rect r="r" b="b" t="t" l="l"/>
            <a:pathLst>
              <a:path h="4114800" w="7032222">
                <a:moveTo>
                  <a:pt x="0" y="0"/>
                </a:moveTo>
                <a:lnTo>
                  <a:pt x="7032222" y="0"/>
                </a:lnTo>
                <a:lnTo>
                  <a:pt x="703222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818512" y="6735234"/>
            <a:ext cx="5019021" cy="1953875"/>
          </a:xfrm>
          <a:prstGeom prst="rect">
            <a:avLst/>
          </a:prstGeom>
        </p:spPr>
        <p:txBody>
          <a:bodyPr anchor="t" rtlCol="false" tIns="0" lIns="0" bIns="0" rIns="0">
            <a:spAutoFit/>
          </a:bodyPr>
          <a:lstStyle/>
          <a:p>
            <a:pPr algn="ctr">
              <a:lnSpc>
                <a:spcPts val="3081"/>
              </a:lnSpc>
              <a:spcBef>
                <a:spcPct val="0"/>
              </a:spcBef>
            </a:pPr>
            <a:r>
              <a:rPr lang="en-US" sz="2200" i="true" spc="46">
                <a:solidFill>
                  <a:srgbClr val="FFFFFF"/>
                </a:solidFill>
                <a:latin typeface="Poppins Italics"/>
                <a:ea typeface="Poppins Italics"/>
                <a:cs typeface="Poppins Italics"/>
                <a:sym typeface="Poppins Italics"/>
              </a:rPr>
              <a:t> Single employees showing the highest propensity to leave this may be because of lack of obligations or ambitions for growth</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8356354"/>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2254772" y="1355384"/>
            <a:ext cx="13778456" cy="6820336"/>
          </a:xfrm>
          <a:custGeom>
            <a:avLst/>
            <a:gdLst/>
            <a:ahLst/>
            <a:cxnLst/>
            <a:rect r="r" b="b" t="t" l="l"/>
            <a:pathLst>
              <a:path h="6820336" w="13778456">
                <a:moveTo>
                  <a:pt x="0" y="0"/>
                </a:moveTo>
                <a:lnTo>
                  <a:pt x="13778456" y="0"/>
                </a:lnTo>
                <a:lnTo>
                  <a:pt x="13778456" y="6820336"/>
                </a:lnTo>
                <a:lnTo>
                  <a:pt x="0" y="6820336"/>
                </a:lnTo>
                <a:lnTo>
                  <a:pt x="0" y="0"/>
                </a:lnTo>
                <a:close/>
              </a:path>
            </a:pathLst>
          </a:custGeom>
          <a:blipFill>
            <a:blip r:embed="rId2"/>
            <a:stretch>
              <a:fillRect l="0" t="0" r="0" b="0"/>
            </a:stretch>
          </a:blipFill>
        </p:spPr>
      </p:sp>
      <p:sp>
        <p:nvSpPr>
          <p:cNvPr name="TextBox 4" id="4"/>
          <p:cNvSpPr txBox="true"/>
          <p:nvPr/>
        </p:nvSpPr>
        <p:spPr>
          <a:xfrm rot="0">
            <a:off x="15423803" y="811213"/>
            <a:ext cx="1835497" cy="368300"/>
          </a:xfrm>
          <a:prstGeom prst="rect">
            <a:avLst/>
          </a:prstGeom>
        </p:spPr>
        <p:txBody>
          <a:bodyPr anchor="t" rtlCol="false" tIns="0" lIns="0" bIns="0" rIns="0">
            <a:spAutoFit/>
          </a:bodyPr>
          <a:lstStyle/>
          <a:p>
            <a:pPr algn="ctr">
              <a:lnSpc>
                <a:spcPts val="2800"/>
              </a:lnSpc>
              <a:spcBef>
                <a:spcPct val="0"/>
              </a:spcBef>
            </a:pPr>
            <a:r>
              <a:rPr lang="en-US" b="true" sz="2000" i="true" spc="42">
                <a:solidFill>
                  <a:srgbClr val="FFFFFF"/>
                </a:solidFill>
                <a:latin typeface="Poppins Medium Italics"/>
                <a:ea typeface="Poppins Medium Italics"/>
                <a:cs typeface="Poppins Medium Italics"/>
                <a:sym typeface="Poppins Medium Italics"/>
              </a:rPr>
              <a:t>VISUALIZATON</a:t>
            </a:r>
          </a:p>
        </p:txBody>
      </p:sp>
      <p:sp>
        <p:nvSpPr>
          <p:cNvPr name="TextBox 5" id="5"/>
          <p:cNvSpPr txBox="true"/>
          <p:nvPr/>
        </p:nvSpPr>
        <p:spPr>
          <a:xfrm rot="0">
            <a:off x="973224" y="8688388"/>
            <a:ext cx="16341551" cy="1073150"/>
          </a:xfrm>
          <a:prstGeom prst="rect">
            <a:avLst/>
          </a:prstGeom>
        </p:spPr>
        <p:txBody>
          <a:bodyPr anchor="t" rtlCol="false" tIns="0" lIns="0" bIns="0" rIns="0">
            <a:spAutoFit/>
          </a:bodyPr>
          <a:lstStyle/>
          <a:p>
            <a:pPr algn="l">
              <a:lnSpc>
                <a:spcPts val="2800"/>
              </a:lnSpc>
              <a:spcBef>
                <a:spcPct val="0"/>
              </a:spcBef>
            </a:pPr>
            <a:r>
              <a:rPr lang="en-US" sz="2000" i="true" spc="42">
                <a:solidFill>
                  <a:srgbClr val="FFFFFF"/>
                </a:solidFill>
                <a:latin typeface="Poppins Italics"/>
                <a:ea typeface="Poppins Italics"/>
                <a:cs typeface="Poppins Italics"/>
                <a:sym typeface="Poppins Italics"/>
              </a:rPr>
              <a:t>The distribution of Monthly Income by Attrition reveals that Monthly Income is a critical factor driving employee turnover.</a:t>
            </a:r>
          </a:p>
          <a:p>
            <a:pPr algn="l">
              <a:lnSpc>
                <a:spcPts val="2800"/>
              </a:lnSpc>
              <a:spcBef>
                <a:spcPct val="0"/>
              </a:spcBef>
            </a:pPr>
            <a:r>
              <a:rPr lang="en-US" sz="2000" i="true" spc="42">
                <a:solidFill>
                  <a:srgbClr val="FFFFFF"/>
                </a:solidFill>
                <a:latin typeface="Poppins Italics"/>
                <a:ea typeface="Poppins Italics"/>
                <a:cs typeface="Poppins Italics"/>
                <a:sym typeface="Poppins Italics"/>
              </a:rPr>
              <a:t>High Attrition at Low Income: The vast majority of attrition concentrated within the lowest income </a:t>
            </a:r>
          </a:p>
          <a:p>
            <a:pPr algn="l">
              <a:lnSpc>
                <a:spcPts val="2800"/>
              </a:lnSpc>
              <a:spcBef>
                <a:spcPct val="0"/>
              </a:spcBef>
            </a:pPr>
            <a:r>
              <a:rPr lang="en-US" sz="2000" i="true" spc="42">
                <a:solidFill>
                  <a:srgbClr val="FFFFFF"/>
                </a:solidFill>
                <a:latin typeface="Poppins Italics"/>
                <a:ea typeface="Poppins Italics"/>
                <a:cs typeface="Poppins Italics"/>
                <a:sym typeface="Poppins Italics"/>
              </a:rPr>
              <a:t>Low Attrition at High Income: As income increases, the attrition rate drops sharply. Employees in the mid-to-high income </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8356354"/>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2018418" y="1238835"/>
            <a:ext cx="14007646" cy="6933785"/>
          </a:xfrm>
          <a:custGeom>
            <a:avLst/>
            <a:gdLst/>
            <a:ahLst/>
            <a:cxnLst/>
            <a:rect r="r" b="b" t="t" l="l"/>
            <a:pathLst>
              <a:path h="6933785" w="14007646">
                <a:moveTo>
                  <a:pt x="0" y="0"/>
                </a:moveTo>
                <a:lnTo>
                  <a:pt x="14007647" y="0"/>
                </a:lnTo>
                <a:lnTo>
                  <a:pt x="14007647" y="6933785"/>
                </a:lnTo>
                <a:lnTo>
                  <a:pt x="0" y="6933785"/>
                </a:lnTo>
                <a:lnTo>
                  <a:pt x="0" y="0"/>
                </a:lnTo>
                <a:close/>
              </a:path>
            </a:pathLst>
          </a:custGeom>
          <a:blipFill>
            <a:blip r:embed="rId2"/>
            <a:stretch>
              <a:fillRect l="0" t="0" r="0" b="0"/>
            </a:stretch>
          </a:blipFill>
        </p:spPr>
      </p:sp>
      <p:sp>
        <p:nvSpPr>
          <p:cNvPr name="TextBox 4" id="4"/>
          <p:cNvSpPr txBox="true"/>
          <p:nvPr/>
        </p:nvSpPr>
        <p:spPr>
          <a:xfrm rot="0">
            <a:off x="15423803" y="811213"/>
            <a:ext cx="1835497" cy="368300"/>
          </a:xfrm>
          <a:prstGeom prst="rect">
            <a:avLst/>
          </a:prstGeom>
        </p:spPr>
        <p:txBody>
          <a:bodyPr anchor="t" rtlCol="false" tIns="0" lIns="0" bIns="0" rIns="0">
            <a:spAutoFit/>
          </a:bodyPr>
          <a:lstStyle/>
          <a:p>
            <a:pPr algn="ctr">
              <a:lnSpc>
                <a:spcPts val="2800"/>
              </a:lnSpc>
              <a:spcBef>
                <a:spcPct val="0"/>
              </a:spcBef>
            </a:pPr>
            <a:r>
              <a:rPr lang="en-US" b="true" sz="2000" i="true" spc="42">
                <a:solidFill>
                  <a:srgbClr val="FFFFFF"/>
                </a:solidFill>
                <a:latin typeface="Poppins Medium Italics"/>
                <a:ea typeface="Poppins Medium Italics"/>
                <a:cs typeface="Poppins Medium Italics"/>
                <a:sym typeface="Poppins Medium Italics"/>
              </a:rPr>
              <a:t>VISUALIZATON</a:t>
            </a:r>
          </a:p>
        </p:txBody>
      </p:sp>
      <p:sp>
        <p:nvSpPr>
          <p:cNvPr name="TextBox 5" id="5"/>
          <p:cNvSpPr txBox="true"/>
          <p:nvPr/>
        </p:nvSpPr>
        <p:spPr>
          <a:xfrm rot="0">
            <a:off x="448374" y="8688388"/>
            <a:ext cx="16341551" cy="1073150"/>
          </a:xfrm>
          <a:prstGeom prst="rect">
            <a:avLst/>
          </a:prstGeom>
        </p:spPr>
        <p:txBody>
          <a:bodyPr anchor="t" rtlCol="false" tIns="0" lIns="0" bIns="0" rIns="0">
            <a:spAutoFit/>
          </a:bodyPr>
          <a:lstStyle/>
          <a:p>
            <a:pPr algn="just">
              <a:lnSpc>
                <a:spcPts val="2800"/>
              </a:lnSpc>
              <a:spcBef>
                <a:spcPct val="0"/>
              </a:spcBef>
            </a:pPr>
            <a:r>
              <a:rPr lang="en-US" sz="2000" i="true" spc="42">
                <a:solidFill>
                  <a:srgbClr val="FFFFFF"/>
                </a:solidFill>
                <a:latin typeface="Poppins Italics"/>
                <a:ea typeface="Poppins Italics"/>
                <a:cs typeface="Poppins Italics"/>
                <a:sym typeface="Poppins Italics"/>
              </a:rPr>
              <a:t>Highlights</a:t>
            </a:r>
            <a:r>
              <a:rPr lang="en-US" sz="2000" i="true" spc="42">
                <a:solidFill>
                  <a:srgbClr val="FFFFFF"/>
                </a:solidFill>
                <a:latin typeface="Poppins Italics"/>
                <a:ea typeface="Poppins Italics"/>
                <a:cs typeface="Poppins Italics"/>
                <a:sym typeface="Poppins Italics"/>
              </a:rPr>
              <a:t> the critical role of tenure in employee retention: Attrition is a Low-Tenure Risk: The vast majority of employee attrition (red bars) occurs within the first 1 to 3 years of service.</a:t>
            </a:r>
          </a:p>
          <a:p>
            <a:pPr algn="just">
              <a:lnSpc>
                <a:spcPts val="2800"/>
              </a:lnSpc>
              <a:spcBef>
                <a:spcPct val="0"/>
              </a:spcBef>
            </a:pP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7672607"/>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381978" y="2081243"/>
            <a:ext cx="5849865" cy="4706907"/>
          </a:xfrm>
          <a:custGeom>
            <a:avLst/>
            <a:gdLst/>
            <a:ahLst/>
            <a:cxnLst/>
            <a:rect r="r" b="b" t="t" l="l"/>
            <a:pathLst>
              <a:path h="4706907" w="5849865">
                <a:moveTo>
                  <a:pt x="0" y="0"/>
                </a:moveTo>
                <a:lnTo>
                  <a:pt x="5849864" y="0"/>
                </a:lnTo>
                <a:lnTo>
                  <a:pt x="5849864" y="4706907"/>
                </a:lnTo>
                <a:lnTo>
                  <a:pt x="0" y="4706907"/>
                </a:lnTo>
                <a:lnTo>
                  <a:pt x="0" y="0"/>
                </a:lnTo>
                <a:close/>
              </a:path>
            </a:pathLst>
          </a:custGeom>
          <a:blipFill>
            <a:blip r:embed="rId2"/>
            <a:stretch>
              <a:fillRect l="0" t="0" r="0" b="0"/>
            </a:stretch>
          </a:blipFill>
        </p:spPr>
      </p:sp>
      <p:sp>
        <p:nvSpPr>
          <p:cNvPr name="Freeform 4" id="4"/>
          <p:cNvSpPr/>
          <p:nvPr/>
        </p:nvSpPr>
        <p:spPr>
          <a:xfrm flipH="false" flipV="false" rot="0">
            <a:off x="12046271" y="2081243"/>
            <a:ext cx="5859752" cy="4714862"/>
          </a:xfrm>
          <a:custGeom>
            <a:avLst/>
            <a:gdLst/>
            <a:ahLst/>
            <a:cxnLst/>
            <a:rect r="r" b="b" t="t" l="l"/>
            <a:pathLst>
              <a:path h="4714862" w="5859752">
                <a:moveTo>
                  <a:pt x="0" y="0"/>
                </a:moveTo>
                <a:lnTo>
                  <a:pt x="5859751" y="0"/>
                </a:lnTo>
                <a:lnTo>
                  <a:pt x="5859751" y="4714862"/>
                </a:lnTo>
                <a:lnTo>
                  <a:pt x="0" y="4714862"/>
                </a:lnTo>
                <a:lnTo>
                  <a:pt x="0" y="0"/>
                </a:lnTo>
                <a:close/>
              </a:path>
            </a:pathLst>
          </a:custGeom>
          <a:blipFill>
            <a:blip r:embed="rId3"/>
            <a:stretch>
              <a:fillRect l="0" t="0" r="0" b="0"/>
            </a:stretch>
          </a:blipFill>
        </p:spPr>
      </p:sp>
      <p:sp>
        <p:nvSpPr>
          <p:cNvPr name="Freeform 5" id="5"/>
          <p:cNvSpPr/>
          <p:nvPr/>
        </p:nvSpPr>
        <p:spPr>
          <a:xfrm flipH="false" flipV="false" rot="0">
            <a:off x="6154844" y="2081243"/>
            <a:ext cx="5891427" cy="4706907"/>
          </a:xfrm>
          <a:custGeom>
            <a:avLst/>
            <a:gdLst/>
            <a:ahLst/>
            <a:cxnLst/>
            <a:rect r="r" b="b" t="t" l="l"/>
            <a:pathLst>
              <a:path h="4706907" w="5891427">
                <a:moveTo>
                  <a:pt x="0" y="0"/>
                </a:moveTo>
                <a:lnTo>
                  <a:pt x="5891427" y="0"/>
                </a:lnTo>
                <a:lnTo>
                  <a:pt x="5891427" y="4706907"/>
                </a:lnTo>
                <a:lnTo>
                  <a:pt x="0" y="4706907"/>
                </a:lnTo>
                <a:lnTo>
                  <a:pt x="0" y="0"/>
                </a:lnTo>
                <a:close/>
              </a:path>
            </a:pathLst>
          </a:custGeom>
          <a:blipFill>
            <a:blip r:embed="rId4"/>
            <a:stretch>
              <a:fillRect l="0" t="0" r="0" b="0"/>
            </a:stretch>
          </a:blipFill>
        </p:spPr>
      </p:sp>
      <p:sp>
        <p:nvSpPr>
          <p:cNvPr name="Freeform 6" id="6"/>
          <p:cNvSpPr/>
          <p:nvPr/>
        </p:nvSpPr>
        <p:spPr>
          <a:xfrm flipH="false" flipV="false" rot="0">
            <a:off x="16626274" y="834146"/>
            <a:ext cx="1160893" cy="1052543"/>
          </a:xfrm>
          <a:custGeom>
            <a:avLst/>
            <a:gdLst/>
            <a:ahLst/>
            <a:cxnLst/>
            <a:rect r="r" b="b" t="t" l="l"/>
            <a:pathLst>
              <a:path h="1052543" w="1160893">
                <a:moveTo>
                  <a:pt x="0" y="0"/>
                </a:moveTo>
                <a:lnTo>
                  <a:pt x="1160893" y="0"/>
                </a:lnTo>
                <a:lnTo>
                  <a:pt x="1160893" y="1052543"/>
                </a:lnTo>
                <a:lnTo>
                  <a:pt x="0" y="1052543"/>
                </a:lnTo>
                <a:lnTo>
                  <a:pt x="0" y="0"/>
                </a:lnTo>
                <a:close/>
              </a:path>
            </a:pathLst>
          </a:custGeom>
          <a:blipFill>
            <a:blip r:embed="rId5"/>
            <a:stretch>
              <a:fillRect l="0" t="0" r="0" b="0"/>
            </a:stretch>
          </a:blipFill>
        </p:spPr>
      </p:sp>
      <p:sp>
        <p:nvSpPr>
          <p:cNvPr name="TextBox 7" id="7"/>
          <p:cNvSpPr txBox="true"/>
          <p:nvPr/>
        </p:nvSpPr>
        <p:spPr>
          <a:xfrm rot="0">
            <a:off x="1028700" y="767471"/>
            <a:ext cx="1835497" cy="368300"/>
          </a:xfrm>
          <a:prstGeom prst="rect">
            <a:avLst/>
          </a:prstGeom>
        </p:spPr>
        <p:txBody>
          <a:bodyPr anchor="t" rtlCol="false" tIns="0" lIns="0" bIns="0" rIns="0">
            <a:spAutoFit/>
          </a:bodyPr>
          <a:lstStyle/>
          <a:p>
            <a:pPr algn="ctr">
              <a:lnSpc>
                <a:spcPts val="2800"/>
              </a:lnSpc>
              <a:spcBef>
                <a:spcPct val="0"/>
              </a:spcBef>
            </a:pPr>
            <a:r>
              <a:rPr lang="en-US" b="true" sz="2000" i="true" spc="42">
                <a:solidFill>
                  <a:srgbClr val="FFFFFF"/>
                </a:solidFill>
                <a:latin typeface="Poppins Medium Italics"/>
                <a:ea typeface="Poppins Medium Italics"/>
                <a:cs typeface="Poppins Medium Italics"/>
                <a:sym typeface="Poppins Medium Italics"/>
              </a:rPr>
              <a:t>VISUALIZATON</a:t>
            </a:r>
          </a:p>
        </p:txBody>
      </p:sp>
      <p:sp>
        <p:nvSpPr>
          <p:cNvPr name="TextBox 8" id="8"/>
          <p:cNvSpPr txBox="true"/>
          <p:nvPr/>
        </p:nvSpPr>
        <p:spPr>
          <a:xfrm rot="0">
            <a:off x="452096" y="7834336"/>
            <a:ext cx="5433672" cy="1490345"/>
          </a:xfrm>
          <a:prstGeom prst="rect">
            <a:avLst/>
          </a:prstGeom>
        </p:spPr>
        <p:txBody>
          <a:bodyPr anchor="t" rtlCol="false" tIns="0" lIns="0" bIns="0" rIns="0">
            <a:spAutoFit/>
          </a:bodyPr>
          <a:lstStyle/>
          <a:p>
            <a:pPr algn="ctr">
              <a:lnSpc>
                <a:spcPts val="2380"/>
              </a:lnSpc>
              <a:spcBef>
                <a:spcPct val="0"/>
              </a:spcBef>
            </a:pPr>
            <a:r>
              <a:rPr lang="en-US" sz="1700" spc="35">
                <a:solidFill>
                  <a:srgbClr val="FFFFFF"/>
                </a:solidFill>
                <a:latin typeface="Poppins"/>
                <a:ea typeface="Poppins"/>
                <a:cs typeface="Poppins"/>
                <a:sym typeface="Poppins"/>
              </a:rPr>
              <a:t>While most attrition is driven by younger employees, these older exits suggest that turnover can still occur across the full age spectrum, potentially due to factors like early retirement or unique organizational changes.</a:t>
            </a:r>
          </a:p>
        </p:txBody>
      </p:sp>
      <p:sp>
        <p:nvSpPr>
          <p:cNvPr name="TextBox 9" id="9"/>
          <p:cNvSpPr txBox="true"/>
          <p:nvPr/>
        </p:nvSpPr>
        <p:spPr>
          <a:xfrm rot="0">
            <a:off x="12841928" y="7834336"/>
            <a:ext cx="5163749" cy="604520"/>
          </a:xfrm>
          <a:prstGeom prst="rect">
            <a:avLst/>
          </a:prstGeom>
        </p:spPr>
        <p:txBody>
          <a:bodyPr anchor="t" rtlCol="false" tIns="0" lIns="0" bIns="0" rIns="0">
            <a:spAutoFit/>
          </a:bodyPr>
          <a:lstStyle/>
          <a:p>
            <a:pPr algn="ctr">
              <a:lnSpc>
                <a:spcPts val="2380"/>
              </a:lnSpc>
              <a:spcBef>
                <a:spcPct val="0"/>
              </a:spcBef>
            </a:pPr>
            <a:r>
              <a:rPr lang="en-US" sz="1700" spc="35">
                <a:solidFill>
                  <a:srgbClr val="FFFFFF"/>
                </a:solidFill>
                <a:latin typeface="Poppins"/>
                <a:ea typeface="Poppins"/>
                <a:cs typeface="Poppins"/>
                <a:sym typeface="Poppins"/>
              </a:rPr>
              <a:t>Employees w</a:t>
            </a:r>
            <a:r>
              <a:rPr lang="en-US" sz="1700" spc="35">
                <a:solidFill>
                  <a:srgbClr val="FFFFFF"/>
                </a:solidFill>
                <a:latin typeface="Poppins"/>
                <a:ea typeface="Poppins"/>
                <a:cs typeface="Poppins"/>
                <a:sym typeface="Poppins"/>
              </a:rPr>
              <a:t>ho live farther from the work place are at higher risk of attrition.</a:t>
            </a:r>
          </a:p>
        </p:txBody>
      </p:sp>
      <p:sp>
        <p:nvSpPr>
          <p:cNvPr name="TextBox 10" id="10"/>
          <p:cNvSpPr txBox="true"/>
          <p:nvPr/>
        </p:nvSpPr>
        <p:spPr>
          <a:xfrm rot="0">
            <a:off x="6562126" y="7834336"/>
            <a:ext cx="5163749" cy="604520"/>
          </a:xfrm>
          <a:prstGeom prst="rect">
            <a:avLst/>
          </a:prstGeom>
        </p:spPr>
        <p:txBody>
          <a:bodyPr anchor="t" rtlCol="false" tIns="0" lIns="0" bIns="0" rIns="0">
            <a:spAutoFit/>
          </a:bodyPr>
          <a:lstStyle/>
          <a:p>
            <a:pPr algn="ctr">
              <a:lnSpc>
                <a:spcPts val="2380"/>
              </a:lnSpc>
              <a:spcBef>
                <a:spcPct val="0"/>
              </a:spcBef>
            </a:pPr>
            <a:r>
              <a:rPr lang="en-US" sz="1700" spc="35">
                <a:solidFill>
                  <a:srgbClr val="FFFFFF"/>
                </a:solidFill>
                <a:latin typeface="Poppins"/>
                <a:ea typeface="Poppins"/>
                <a:cs typeface="Poppins"/>
                <a:sym typeface="Poppins"/>
              </a:rPr>
              <a:t>Attrition risk is </a:t>
            </a:r>
            <a:r>
              <a:rPr lang="en-US" sz="1700" spc="35">
                <a:solidFill>
                  <a:srgbClr val="FFFFFF"/>
                </a:solidFill>
                <a:latin typeface="Poppins"/>
                <a:ea typeface="Poppins"/>
                <a:cs typeface="Poppins"/>
                <a:sym typeface="Poppins"/>
              </a:rPr>
              <a:t>overwhelmingly concentrated at the lowest job levels from level 1 to level 3.</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875391" y="0"/>
            <a:ext cx="14412609" cy="10287000"/>
          </a:xfrm>
          <a:custGeom>
            <a:avLst/>
            <a:gdLst/>
            <a:ahLst/>
            <a:cxnLst/>
            <a:rect r="r" b="b" t="t" l="l"/>
            <a:pathLst>
              <a:path h="10287000" w="14412609">
                <a:moveTo>
                  <a:pt x="0" y="0"/>
                </a:moveTo>
                <a:lnTo>
                  <a:pt x="14412609" y="0"/>
                </a:lnTo>
                <a:lnTo>
                  <a:pt x="14412609" y="10287000"/>
                </a:lnTo>
                <a:lnTo>
                  <a:pt x="0" y="10287000"/>
                </a:lnTo>
                <a:lnTo>
                  <a:pt x="0" y="0"/>
                </a:lnTo>
                <a:close/>
              </a:path>
            </a:pathLst>
          </a:custGeom>
          <a:blipFill>
            <a:blip r:embed="rId2"/>
            <a:stretch>
              <a:fillRect l="0" t="0" r="0" b="0"/>
            </a:stretch>
          </a:blipFill>
        </p:spPr>
      </p:sp>
      <p:sp>
        <p:nvSpPr>
          <p:cNvPr name="AutoShape 3" id="3"/>
          <p:cNvSpPr/>
          <p:nvPr/>
        </p:nvSpPr>
        <p:spPr>
          <a:xfrm flipV="true">
            <a:off x="3870628" y="-34060"/>
            <a:ext cx="0" cy="10321060"/>
          </a:xfrm>
          <a:prstGeom prst="line">
            <a:avLst/>
          </a:prstGeom>
          <a:ln cap="rnd" w="85725">
            <a:gradFill>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prstDash val="solid"/>
            <a:headEnd type="none" len="sm" w="sm"/>
            <a:tailEnd type="none" len="sm" w="sm"/>
          </a:ln>
        </p:spPr>
      </p:sp>
      <p:sp>
        <p:nvSpPr>
          <p:cNvPr name="TextBox 4" id="4"/>
          <p:cNvSpPr txBox="true"/>
          <p:nvPr/>
        </p:nvSpPr>
        <p:spPr>
          <a:xfrm rot="0">
            <a:off x="0" y="635000"/>
            <a:ext cx="3802121" cy="720725"/>
          </a:xfrm>
          <a:prstGeom prst="rect">
            <a:avLst/>
          </a:prstGeom>
        </p:spPr>
        <p:txBody>
          <a:bodyPr anchor="t" rtlCol="false" tIns="0" lIns="0" bIns="0" rIns="0">
            <a:spAutoFit/>
          </a:bodyPr>
          <a:lstStyle/>
          <a:p>
            <a:pPr algn="ctr">
              <a:lnSpc>
                <a:spcPts val="2800"/>
              </a:lnSpc>
              <a:spcBef>
                <a:spcPct val="0"/>
              </a:spcBef>
            </a:pPr>
            <a:r>
              <a:rPr lang="en-US" b="true" sz="2000" i="true" spc="42">
                <a:solidFill>
                  <a:srgbClr val="FFFFFF"/>
                </a:solidFill>
                <a:latin typeface="Poppins Medium Italics"/>
                <a:ea typeface="Poppins Medium Italics"/>
                <a:cs typeface="Poppins Medium Italics"/>
                <a:sym typeface="Poppins Medium Italics"/>
              </a:rPr>
              <a:t>FULL SUMMARY OF ALL FEATURES </a:t>
            </a:r>
          </a:p>
        </p:txBody>
      </p:sp>
      <p:sp>
        <p:nvSpPr>
          <p:cNvPr name="TextBox 5" id="5"/>
          <p:cNvSpPr txBox="true"/>
          <p:nvPr/>
        </p:nvSpPr>
        <p:spPr>
          <a:xfrm rot="0">
            <a:off x="36635" y="1825950"/>
            <a:ext cx="3802121" cy="559434"/>
          </a:xfrm>
          <a:prstGeom prst="rect">
            <a:avLst/>
          </a:prstGeom>
        </p:spPr>
        <p:txBody>
          <a:bodyPr anchor="t" rtlCol="false" tIns="0" lIns="0" bIns="0" rIns="0">
            <a:spAutoFit/>
          </a:bodyPr>
          <a:lstStyle/>
          <a:p>
            <a:pPr algn="ctr">
              <a:lnSpc>
                <a:spcPts val="2240"/>
              </a:lnSpc>
              <a:spcBef>
                <a:spcPct val="0"/>
              </a:spcBef>
            </a:pPr>
            <a:r>
              <a:rPr lang="en-US" sz="1600" spc="33">
                <a:solidFill>
                  <a:srgbClr val="BB222E"/>
                </a:solidFill>
                <a:latin typeface="Poppins"/>
                <a:ea typeface="Poppins"/>
                <a:cs typeface="Poppins"/>
                <a:sym typeface="Poppins"/>
              </a:rPr>
              <a:t>Most important features to attrition based on correlation</a:t>
            </a:r>
          </a:p>
        </p:txBody>
      </p:sp>
      <p:sp>
        <p:nvSpPr>
          <p:cNvPr name="TextBox 6" id="6"/>
          <p:cNvSpPr txBox="true"/>
          <p:nvPr/>
        </p:nvSpPr>
        <p:spPr>
          <a:xfrm rot="0">
            <a:off x="73269" y="2833060"/>
            <a:ext cx="3728852" cy="4949825"/>
          </a:xfrm>
          <a:prstGeom prst="rect">
            <a:avLst/>
          </a:prstGeom>
        </p:spPr>
        <p:txBody>
          <a:bodyPr anchor="t" rtlCol="false" tIns="0" lIns="0" bIns="0" rIns="0">
            <a:spAutoFit/>
          </a:bodyPr>
          <a:lstStyle/>
          <a:p>
            <a:pPr algn="l">
              <a:lnSpc>
                <a:spcPts val="2800"/>
              </a:lnSpc>
            </a:pPr>
            <a:r>
              <a:rPr lang="en-US" b="true" sz="2000" i="true" spc="42">
                <a:solidFill>
                  <a:srgbClr val="F4F4F4"/>
                </a:solidFill>
                <a:latin typeface="Poppins Medium Italics"/>
                <a:ea typeface="Poppins Medium Italics"/>
                <a:cs typeface="Poppins Medium Italics"/>
                <a:sym typeface="Poppins Medium Italics"/>
              </a:rPr>
              <a:t>1- PERFORMANCE RATING</a:t>
            </a:r>
          </a:p>
          <a:p>
            <a:pPr algn="l">
              <a:lnSpc>
                <a:spcPts val="2800"/>
              </a:lnSpc>
            </a:pPr>
          </a:p>
          <a:p>
            <a:pPr algn="l">
              <a:lnSpc>
                <a:spcPts val="2800"/>
              </a:lnSpc>
            </a:pPr>
            <a:r>
              <a:rPr lang="en-US" b="true" sz="2000" i="true" spc="42">
                <a:solidFill>
                  <a:srgbClr val="FFFFFF"/>
                </a:solidFill>
                <a:latin typeface="Poppins Medium Italics"/>
                <a:ea typeface="Poppins Medium Italics"/>
                <a:cs typeface="Poppins Medium Italics"/>
                <a:sym typeface="Poppins Medium Italics"/>
              </a:rPr>
              <a:t>2- NUMBER OF COMPANIES</a:t>
            </a:r>
          </a:p>
          <a:p>
            <a:pPr algn="l">
              <a:lnSpc>
                <a:spcPts val="2800"/>
              </a:lnSpc>
            </a:pPr>
          </a:p>
          <a:p>
            <a:pPr algn="l">
              <a:lnSpc>
                <a:spcPts val="2800"/>
              </a:lnSpc>
            </a:pPr>
            <a:r>
              <a:rPr lang="en-US" b="true" sz="2000" i="true" spc="42">
                <a:solidFill>
                  <a:srgbClr val="FFFFFF"/>
                </a:solidFill>
                <a:latin typeface="Poppins Medium Italics"/>
                <a:ea typeface="Poppins Medium Italics"/>
                <a:cs typeface="Poppins Medium Italics"/>
                <a:sym typeface="Poppins Medium Italics"/>
              </a:rPr>
              <a:t>3- JOB LEVEL</a:t>
            </a:r>
          </a:p>
          <a:p>
            <a:pPr algn="l">
              <a:lnSpc>
                <a:spcPts val="2800"/>
              </a:lnSpc>
            </a:pPr>
          </a:p>
          <a:p>
            <a:pPr algn="l">
              <a:lnSpc>
                <a:spcPts val="2800"/>
              </a:lnSpc>
            </a:pPr>
            <a:r>
              <a:rPr lang="en-US" b="true" sz="2000" i="true" spc="42">
                <a:solidFill>
                  <a:srgbClr val="FFFFFF"/>
                </a:solidFill>
                <a:latin typeface="Poppins Medium Italics"/>
                <a:ea typeface="Poppins Medium Italics"/>
                <a:cs typeface="Poppins Medium Italics"/>
                <a:sym typeface="Poppins Medium Italics"/>
              </a:rPr>
              <a:t>4-MONTHLY INCOME</a:t>
            </a:r>
          </a:p>
          <a:p>
            <a:pPr algn="l">
              <a:lnSpc>
                <a:spcPts val="2800"/>
              </a:lnSpc>
            </a:pPr>
          </a:p>
          <a:p>
            <a:pPr algn="l">
              <a:lnSpc>
                <a:spcPts val="2800"/>
              </a:lnSpc>
            </a:pPr>
            <a:r>
              <a:rPr lang="en-US" b="true" sz="2000" i="true" spc="42">
                <a:solidFill>
                  <a:srgbClr val="FFFFFF"/>
                </a:solidFill>
                <a:latin typeface="Poppins Medium Italics"/>
                <a:ea typeface="Poppins Medium Italics"/>
                <a:cs typeface="Poppins Medium Italics"/>
                <a:sym typeface="Poppins Medium Italics"/>
              </a:rPr>
              <a:t>5-SATISFACTON FEATURES</a:t>
            </a:r>
          </a:p>
          <a:p>
            <a:pPr algn="l">
              <a:lnSpc>
                <a:spcPts val="2800"/>
              </a:lnSpc>
            </a:pPr>
          </a:p>
          <a:p>
            <a:pPr algn="l">
              <a:lnSpc>
                <a:spcPts val="2800"/>
              </a:lnSpc>
            </a:pPr>
            <a:r>
              <a:rPr lang="en-US" b="true" sz="2000" i="true" spc="42">
                <a:solidFill>
                  <a:srgbClr val="FFFFFF"/>
                </a:solidFill>
                <a:latin typeface="Poppins Medium Italics"/>
                <a:ea typeface="Poppins Medium Italics"/>
                <a:cs typeface="Poppins Medium Italics"/>
                <a:sym typeface="Poppins Medium Italics"/>
              </a:rPr>
              <a:t>6-TRAVEL / DISTANCE FEATURES</a:t>
            </a:r>
          </a:p>
          <a:p>
            <a:pPr algn="l">
              <a:lnSpc>
                <a:spcPts val="2800"/>
              </a:lnSpc>
            </a:pPr>
          </a:p>
          <a:p>
            <a:pPr algn="l">
              <a:lnSpc>
                <a:spcPts val="2800"/>
              </a:lnSpc>
              <a:spcBef>
                <a:spcPct val="0"/>
              </a:spcBef>
            </a:pPr>
          </a:p>
        </p:txBody>
      </p:sp>
      <p:sp>
        <p:nvSpPr>
          <p:cNvPr name="AutoShape 7" id="7"/>
          <p:cNvSpPr/>
          <p:nvPr/>
        </p:nvSpPr>
        <p:spPr>
          <a:xfrm>
            <a:off x="-6450432" y="1710747"/>
            <a:ext cx="10321060" cy="0"/>
          </a:xfrm>
          <a:prstGeom prst="line">
            <a:avLst/>
          </a:prstGeom>
          <a:ln cap="rnd" w="85725">
            <a:gradFill>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prstDash val="solid"/>
            <a:headEnd type="none" len="sm" w="sm"/>
            <a:tailEnd type="none" len="sm" w="sm"/>
          </a:ln>
        </p:spPr>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1598581"/>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278913" y="4539836"/>
            <a:ext cx="13717931" cy="3190061"/>
          </a:xfrm>
          <a:custGeom>
            <a:avLst/>
            <a:gdLst/>
            <a:ahLst/>
            <a:cxnLst/>
            <a:rect r="r" b="b" t="t" l="l"/>
            <a:pathLst>
              <a:path h="3190061" w="13717931">
                <a:moveTo>
                  <a:pt x="0" y="0"/>
                </a:moveTo>
                <a:lnTo>
                  <a:pt x="13717931" y="0"/>
                </a:lnTo>
                <a:lnTo>
                  <a:pt x="13717931" y="3190060"/>
                </a:lnTo>
                <a:lnTo>
                  <a:pt x="0" y="3190060"/>
                </a:lnTo>
                <a:lnTo>
                  <a:pt x="0" y="0"/>
                </a:lnTo>
                <a:close/>
              </a:path>
            </a:pathLst>
          </a:custGeom>
          <a:blipFill>
            <a:blip r:embed="rId2"/>
            <a:stretch>
              <a:fillRect l="0" t="0" r="0" b="0"/>
            </a:stretch>
          </a:blipFill>
        </p:spPr>
      </p:sp>
      <p:sp>
        <p:nvSpPr>
          <p:cNvPr name="Freeform 4" id="4"/>
          <p:cNvSpPr/>
          <p:nvPr/>
        </p:nvSpPr>
        <p:spPr>
          <a:xfrm flipH="false" flipV="false" rot="0">
            <a:off x="278913" y="8041224"/>
            <a:ext cx="11742375" cy="1438441"/>
          </a:xfrm>
          <a:custGeom>
            <a:avLst/>
            <a:gdLst/>
            <a:ahLst/>
            <a:cxnLst/>
            <a:rect r="r" b="b" t="t" l="l"/>
            <a:pathLst>
              <a:path h="1438441" w="11742375">
                <a:moveTo>
                  <a:pt x="0" y="0"/>
                </a:moveTo>
                <a:lnTo>
                  <a:pt x="11742375" y="0"/>
                </a:lnTo>
                <a:lnTo>
                  <a:pt x="11742375" y="1438441"/>
                </a:lnTo>
                <a:lnTo>
                  <a:pt x="0" y="1438441"/>
                </a:lnTo>
                <a:lnTo>
                  <a:pt x="0" y="0"/>
                </a:lnTo>
                <a:close/>
              </a:path>
            </a:pathLst>
          </a:custGeom>
          <a:blipFill>
            <a:blip r:embed="rId3"/>
            <a:stretch>
              <a:fillRect l="0" t="0" r="0" b="0"/>
            </a:stretch>
          </a:blipFill>
        </p:spPr>
      </p:sp>
      <p:sp>
        <p:nvSpPr>
          <p:cNvPr name="Freeform 5" id="5"/>
          <p:cNvSpPr/>
          <p:nvPr/>
        </p:nvSpPr>
        <p:spPr>
          <a:xfrm flipH="false" flipV="false" rot="0">
            <a:off x="14300875" y="4539062"/>
            <a:ext cx="3747194" cy="5509927"/>
          </a:xfrm>
          <a:custGeom>
            <a:avLst/>
            <a:gdLst/>
            <a:ahLst/>
            <a:cxnLst/>
            <a:rect r="r" b="b" t="t" l="l"/>
            <a:pathLst>
              <a:path h="5509927" w="3747194">
                <a:moveTo>
                  <a:pt x="0" y="0"/>
                </a:moveTo>
                <a:lnTo>
                  <a:pt x="3747193" y="0"/>
                </a:lnTo>
                <a:lnTo>
                  <a:pt x="3747193" y="5509926"/>
                </a:lnTo>
                <a:lnTo>
                  <a:pt x="0" y="5509926"/>
                </a:lnTo>
                <a:lnTo>
                  <a:pt x="0" y="0"/>
                </a:lnTo>
                <a:close/>
              </a:path>
            </a:pathLst>
          </a:custGeom>
          <a:blipFill>
            <a:blip r:embed="rId4"/>
            <a:stretch>
              <a:fillRect l="0" t="0" r="0" b="0"/>
            </a:stretch>
          </a:blipFill>
        </p:spPr>
      </p:sp>
      <p:sp>
        <p:nvSpPr>
          <p:cNvPr name="TextBox 6" id="6"/>
          <p:cNvSpPr txBox="true"/>
          <p:nvPr/>
        </p:nvSpPr>
        <p:spPr>
          <a:xfrm rot="0">
            <a:off x="3837335" y="552881"/>
            <a:ext cx="10613330" cy="818288"/>
          </a:xfrm>
          <a:prstGeom prst="rect">
            <a:avLst/>
          </a:prstGeom>
        </p:spPr>
        <p:txBody>
          <a:bodyPr anchor="t" rtlCol="false" tIns="0" lIns="0" bIns="0" rIns="0">
            <a:spAutoFit/>
          </a:bodyPr>
          <a:lstStyle/>
          <a:p>
            <a:pPr algn="ctr">
              <a:lnSpc>
                <a:spcPts val="6347"/>
              </a:lnSpc>
              <a:spcBef>
                <a:spcPct val="0"/>
              </a:spcBef>
            </a:pPr>
            <a:r>
              <a:rPr lang="en-US" b="true" sz="4533" spc="95">
                <a:solidFill>
                  <a:srgbClr val="FFFFFF"/>
                </a:solidFill>
                <a:latin typeface="Poppins Medium"/>
                <a:ea typeface="Poppins Medium"/>
                <a:cs typeface="Poppins Medium"/>
                <a:sym typeface="Poppins Medium"/>
              </a:rPr>
              <a:t>Feature engineering</a:t>
            </a:r>
          </a:p>
        </p:txBody>
      </p:sp>
      <p:sp>
        <p:nvSpPr>
          <p:cNvPr name="TextBox 7" id="7"/>
          <p:cNvSpPr txBox="true"/>
          <p:nvPr/>
        </p:nvSpPr>
        <p:spPr>
          <a:xfrm rot="0">
            <a:off x="278913" y="1838506"/>
            <a:ext cx="13150925" cy="2501900"/>
          </a:xfrm>
          <a:prstGeom prst="rect">
            <a:avLst/>
          </a:prstGeom>
        </p:spPr>
        <p:txBody>
          <a:bodyPr anchor="t" rtlCol="false" tIns="0" lIns="0" bIns="0" rIns="0">
            <a:spAutoFit/>
          </a:bodyPr>
          <a:lstStyle/>
          <a:p>
            <a:pPr algn="just">
              <a:lnSpc>
                <a:spcPts val="4000"/>
              </a:lnSpc>
            </a:pPr>
            <a:r>
              <a:rPr lang="en-US" sz="2000" spc="42">
                <a:solidFill>
                  <a:srgbClr val="FFFFFF"/>
                </a:solidFill>
                <a:latin typeface="Poppins"/>
                <a:ea typeface="Poppins"/>
                <a:cs typeface="Poppins"/>
                <a:sym typeface="Poppins"/>
              </a:rPr>
              <a:t>Following a thorough analysis of employee data, we have gained a comprehensive understanding of attrition characteristics. This insight is crucial for optimal feature engineering and selection, allowing us to discard noise and build powerful features. This disciplined approach guarantees we are training our model on the most relevant data, which is essential for achieving the highest accuracy and the target recall rate.</a:t>
            </a:r>
          </a:p>
        </p:txBody>
      </p:sp>
      <p:sp>
        <p:nvSpPr>
          <p:cNvPr name="TextBox 8" id="8"/>
          <p:cNvSpPr txBox="true"/>
          <p:nvPr/>
        </p:nvSpPr>
        <p:spPr>
          <a:xfrm rot="0">
            <a:off x="14180909" y="3132319"/>
            <a:ext cx="3987125" cy="809625"/>
          </a:xfrm>
          <a:prstGeom prst="rect">
            <a:avLst/>
          </a:prstGeom>
        </p:spPr>
        <p:txBody>
          <a:bodyPr anchor="t" rtlCol="false" tIns="0" lIns="0" bIns="0" rIns="0">
            <a:spAutoFit/>
          </a:bodyPr>
          <a:lstStyle/>
          <a:p>
            <a:pPr algn="ctr">
              <a:lnSpc>
                <a:spcPts val="2100"/>
              </a:lnSpc>
              <a:spcBef>
                <a:spcPct val="0"/>
              </a:spcBef>
            </a:pPr>
            <a:r>
              <a:rPr lang="en-US" b="true" sz="1500" i="true" spc="31">
                <a:solidFill>
                  <a:srgbClr val="BB222E"/>
                </a:solidFill>
                <a:latin typeface="Poppins Bold Italics"/>
                <a:ea typeface="Poppins Bold Italics"/>
                <a:cs typeface="Poppins Bold Italics"/>
                <a:sym typeface="Poppins Bold Italics"/>
              </a:rPr>
              <a:t>We now  represent our data with  less number of stronger features 19 instead of 21</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11285769" y="58015"/>
            <a:ext cx="0" cy="10321060"/>
          </a:xfrm>
          <a:prstGeom prst="line">
            <a:avLst/>
          </a:prstGeom>
          <a:ln cap="rnd" w="9525">
            <a:solidFill>
              <a:srgbClr val="F4F4F4"/>
            </a:solidFill>
            <a:prstDash val="solid"/>
            <a:headEnd type="none" len="sm" w="sm"/>
            <a:tailEnd type="none" len="sm" w="sm"/>
          </a:ln>
        </p:spPr>
      </p:sp>
      <p:sp>
        <p:nvSpPr>
          <p:cNvPr name="TextBox 3" id="3"/>
          <p:cNvSpPr txBox="true"/>
          <p:nvPr/>
        </p:nvSpPr>
        <p:spPr>
          <a:xfrm rot="0">
            <a:off x="-1066465" y="919163"/>
            <a:ext cx="11975924" cy="1422400"/>
          </a:xfrm>
          <a:prstGeom prst="rect">
            <a:avLst/>
          </a:prstGeom>
        </p:spPr>
        <p:txBody>
          <a:bodyPr anchor="t" rtlCol="false" tIns="0" lIns="0" bIns="0" rIns="0">
            <a:spAutoFit/>
          </a:bodyPr>
          <a:lstStyle/>
          <a:p>
            <a:pPr algn="ctr">
              <a:lnSpc>
                <a:spcPts val="5599"/>
              </a:lnSpc>
              <a:spcBef>
                <a:spcPct val="0"/>
              </a:spcBef>
            </a:pPr>
            <a:r>
              <a:rPr lang="en-US" b="true" sz="3999" i="true" spc="83">
                <a:solidFill>
                  <a:srgbClr val="FFFFFF"/>
                </a:solidFill>
                <a:latin typeface="Poppins Medium Italics"/>
                <a:ea typeface="Poppins Medium Italics"/>
                <a:cs typeface="Poppins Medium Italics"/>
                <a:sym typeface="Poppins Medium Italics"/>
              </a:rPr>
              <a:t>STEP</a:t>
            </a:r>
            <a:r>
              <a:rPr lang="en-US" b="true" sz="3999" i="true" spc="83">
                <a:solidFill>
                  <a:srgbClr val="FFFFFF"/>
                </a:solidFill>
                <a:latin typeface="Poppins Medium Italics"/>
                <a:ea typeface="Poppins Medium Italics"/>
                <a:cs typeface="Poppins Medium Italics"/>
                <a:sym typeface="Poppins Medium Italics"/>
              </a:rPr>
              <a:t> 5 &amp; 6 : MODELING /EVALUATION</a:t>
            </a:r>
          </a:p>
          <a:p>
            <a:pPr algn="ctr">
              <a:lnSpc>
                <a:spcPts val="5599"/>
              </a:lnSpc>
              <a:spcBef>
                <a:spcPct val="0"/>
              </a:spcBef>
            </a:pPr>
          </a:p>
        </p:txBody>
      </p:sp>
      <p:sp>
        <p:nvSpPr>
          <p:cNvPr name="AutoShape 4" id="4"/>
          <p:cNvSpPr/>
          <p:nvPr/>
        </p:nvSpPr>
        <p:spPr>
          <a:xfrm flipV="true">
            <a:off x="119966" y="1687513"/>
            <a:ext cx="18288000" cy="0"/>
          </a:xfrm>
          <a:prstGeom prst="line">
            <a:avLst/>
          </a:prstGeom>
          <a:ln cap="rnd" w="9525">
            <a:solidFill>
              <a:srgbClr val="F4F4F4"/>
            </a:solidFill>
            <a:prstDash val="solid"/>
            <a:headEnd type="none" len="sm" w="sm"/>
            <a:tailEnd type="none" len="sm" w="sm"/>
          </a:ln>
        </p:spPr>
      </p:sp>
      <p:sp>
        <p:nvSpPr>
          <p:cNvPr name="Freeform 5" id="5"/>
          <p:cNvSpPr/>
          <p:nvPr/>
        </p:nvSpPr>
        <p:spPr>
          <a:xfrm flipH="false" flipV="false" rot="0">
            <a:off x="11285769" y="1687513"/>
            <a:ext cx="7002231" cy="8574589"/>
          </a:xfrm>
          <a:custGeom>
            <a:avLst/>
            <a:gdLst/>
            <a:ahLst/>
            <a:cxnLst/>
            <a:rect r="r" b="b" t="t" l="l"/>
            <a:pathLst>
              <a:path h="8574589" w="7002231">
                <a:moveTo>
                  <a:pt x="0" y="0"/>
                </a:moveTo>
                <a:lnTo>
                  <a:pt x="7002231" y="0"/>
                </a:lnTo>
                <a:lnTo>
                  <a:pt x="7002231" y="8574588"/>
                </a:lnTo>
                <a:lnTo>
                  <a:pt x="0" y="8574588"/>
                </a:lnTo>
                <a:lnTo>
                  <a:pt x="0" y="0"/>
                </a:lnTo>
                <a:close/>
              </a:path>
            </a:pathLst>
          </a:custGeom>
          <a:blipFill>
            <a:blip r:embed="rId2"/>
            <a:stretch>
              <a:fillRect l="0" t="0" r="0" b="0"/>
            </a:stretch>
          </a:blipFill>
        </p:spPr>
      </p:sp>
      <p:sp>
        <p:nvSpPr>
          <p:cNvPr name="TextBox 6" id="6"/>
          <p:cNvSpPr txBox="true"/>
          <p:nvPr/>
        </p:nvSpPr>
        <p:spPr>
          <a:xfrm rot="0">
            <a:off x="13650340" y="87924"/>
            <a:ext cx="2439293" cy="717550"/>
          </a:xfrm>
          <a:prstGeom prst="rect">
            <a:avLst/>
          </a:prstGeom>
        </p:spPr>
        <p:txBody>
          <a:bodyPr anchor="t" rtlCol="false" tIns="0" lIns="0" bIns="0" rIns="0">
            <a:spAutoFit/>
          </a:bodyPr>
          <a:lstStyle/>
          <a:p>
            <a:pPr algn="ctr">
              <a:lnSpc>
                <a:spcPts val="5599"/>
              </a:lnSpc>
              <a:spcBef>
                <a:spcPct val="0"/>
              </a:spcBef>
            </a:pPr>
            <a:r>
              <a:rPr lang="en-US" b="true" sz="3999" spc="83">
                <a:solidFill>
                  <a:srgbClr val="FFFFFF"/>
                </a:solidFill>
                <a:latin typeface="Poppins Medium"/>
                <a:ea typeface="Poppins Medium"/>
                <a:cs typeface="Poppins Medium"/>
                <a:sym typeface="Poppins Medium"/>
              </a:rPr>
              <a:t>DECODER</a:t>
            </a:r>
          </a:p>
        </p:txBody>
      </p:sp>
      <p:sp>
        <p:nvSpPr>
          <p:cNvPr name="TextBox 7" id="7"/>
          <p:cNvSpPr txBox="true"/>
          <p:nvPr/>
        </p:nvSpPr>
        <p:spPr>
          <a:xfrm rot="0">
            <a:off x="71935" y="1868487"/>
            <a:ext cx="10639535" cy="879475"/>
          </a:xfrm>
          <a:prstGeom prst="rect">
            <a:avLst/>
          </a:prstGeom>
        </p:spPr>
        <p:txBody>
          <a:bodyPr anchor="t" rtlCol="false" tIns="0" lIns="0" bIns="0" rIns="0">
            <a:spAutoFit/>
          </a:bodyPr>
          <a:lstStyle/>
          <a:p>
            <a:pPr algn="l">
              <a:lnSpc>
                <a:spcPts val="3499"/>
              </a:lnSpc>
              <a:spcBef>
                <a:spcPct val="0"/>
              </a:spcBef>
            </a:pPr>
            <a:r>
              <a:rPr lang="en-US" sz="2499" spc="52">
                <a:solidFill>
                  <a:srgbClr val="FFFFFF"/>
                </a:solidFill>
                <a:latin typeface="Poppins"/>
                <a:ea typeface="Poppins"/>
                <a:cs typeface="Poppins"/>
                <a:sym typeface="Poppins"/>
              </a:rPr>
              <a:t>We used both supervised and unsupervised learning with variety of techniques like smote PCA grid search and others</a:t>
            </a:r>
          </a:p>
        </p:txBody>
      </p:sp>
      <p:sp>
        <p:nvSpPr>
          <p:cNvPr name="TextBox 8" id="8"/>
          <p:cNvSpPr txBox="true"/>
          <p:nvPr/>
        </p:nvSpPr>
        <p:spPr>
          <a:xfrm rot="0">
            <a:off x="119966" y="2919413"/>
            <a:ext cx="10789493" cy="1317625"/>
          </a:xfrm>
          <a:prstGeom prst="rect">
            <a:avLst/>
          </a:prstGeom>
        </p:spPr>
        <p:txBody>
          <a:bodyPr anchor="t" rtlCol="false" tIns="0" lIns="0" bIns="0" rIns="0">
            <a:spAutoFit/>
          </a:bodyPr>
          <a:lstStyle/>
          <a:p>
            <a:pPr algn="l">
              <a:lnSpc>
                <a:spcPts val="3499"/>
              </a:lnSpc>
              <a:spcBef>
                <a:spcPct val="0"/>
              </a:spcBef>
            </a:pPr>
            <a:r>
              <a:rPr lang="en-US" sz="2499" spc="52">
                <a:solidFill>
                  <a:srgbClr val="FFFFFF"/>
                </a:solidFill>
                <a:latin typeface="Poppins"/>
                <a:ea typeface="Poppins"/>
                <a:cs typeface="Poppins"/>
                <a:sym typeface="Poppins"/>
              </a:rPr>
              <a:t>First, the supervised model will determine the percent of attrition then if the employee have above a certain threshold he will be passed to the unsupervised model for to be placed in a group  </a:t>
            </a:r>
          </a:p>
        </p:txBody>
      </p:sp>
      <p:sp>
        <p:nvSpPr>
          <p:cNvPr name="TextBox 9" id="9"/>
          <p:cNvSpPr txBox="true"/>
          <p:nvPr/>
        </p:nvSpPr>
        <p:spPr>
          <a:xfrm rot="0">
            <a:off x="119966" y="4408488"/>
            <a:ext cx="11542114" cy="4949825"/>
          </a:xfrm>
          <a:prstGeom prst="rect">
            <a:avLst/>
          </a:prstGeom>
        </p:spPr>
        <p:txBody>
          <a:bodyPr anchor="t" rtlCol="false" tIns="0" lIns="0" bIns="0" rIns="0">
            <a:spAutoFit/>
          </a:bodyPr>
          <a:lstStyle/>
          <a:p>
            <a:pPr algn="l">
              <a:lnSpc>
                <a:spcPts val="2800"/>
              </a:lnSpc>
              <a:spcBef>
                <a:spcPct val="0"/>
              </a:spcBef>
            </a:pPr>
            <a:r>
              <a:rPr lang="en-US" b="true" sz="2000" i="true" spc="42">
                <a:solidFill>
                  <a:srgbClr val="FFFFFF"/>
                </a:solidFill>
                <a:latin typeface="Poppins Bold Italics"/>
                <a:ea typeface="Poppins Bold Italics"/>
                <a:cs typeface="Poppins Bold Italics"/>
                <a:sym typeface="Poppins Bold Italics"/>
              </a:rPr>
              <a:t>Stage 1: Forecast Risks (Supervised Learning)</a:t>
            </a:r>
          </a:p>
          <a:p>
            <a:pPr algn="l">
              <a:lnSpc>
                <a:spcPts val="2800"/>
              </a:lnSpc>
              <a:spcBef>
                <a:spcPct val="0"/>
              </a:spcBef>
            </a:pPr>
          </a:p>
          <a:p>
            <a:pPr algn="l">
              <a:lnSpc>
                <a:spcPts val="2800"/>
              </a:lnSpc>
              <a:spcBef>
                <a:spcPct val="0"/>
              </a:spcBef>
            </a:pPr>
            <a:r>
              <a:rPr lang="en-US" sz="2000" spc="42">
                <a:solidFill>
                  <a:srgbClr val="FFFFFF"/>
                </a:solidFill>
                <a:latin typeface="Poppins"/>
                <a:ea typeface="Poppins"/>
                <a:cs typeface="Poppins"/>
                <a:sym typeface="Poppins"/>
              </a:rPr>
              <a:t>Input: feature engineered employee data.</a:t>
            </a:r>
          </a:p>
          <a:p>
            <a:pPr algn="l">
              <a:lnSpc>
                <a:spcPts val="2800"/>
              </a:lnSpc>
              <a:spcBef>
                <a:spcPct val="0"/>
              </a:spcBef>
            </a:pPr>
            <a:r>
              <a:rPr lang="en-US" sz="2000" spc="42">
                <a:solidFill>
                  <a:srgbClr val="FFFFFF"/>
                </a:solidFill>
                <a:latin typeface="Poppins"/>
                <a:ea typeface="Poppins"/>
                <a:cs typeface="Poppins"/>
                <a:sym typeface="Poppins"/>
              </a:rPr>
              <a:t>Process: Supervised Model (XGBoost) which predicts the likelihood of leaving.</a:t>
            </a:r>
          </a:p>
          <a:p>
            <a:pPr algn="l">
              <a:lnSpc>
                <a:spcPts val="2800"/>
              </a:lnSpc>
              <a:spcBef>
                <a:spcPct val="0"/>
              </a:spcBef>
            </a:pPr>
            <a:r>
              <a:rPr lang="en-US" sz="2000" spc="42">
                <a:solidFill>
                  <a:srgbClr val="FFFFFF"/>
                </a:solidFill>
                <a:latin typeface="Poppins"/>
                <a:ea typeface="Poppins"/>
                <a:cs typeface="Poppins"/>
                <a:sym typeface="Poppins"/>
              </a:rPr>
              <a:t>Output: Employees exit with a "Risk Percentage."</a:t>
            </a:r>
          </a:p>
          <a:p>
            <a:pPr algn="l">
              <a:lnSpc>
                <a:spcPts val="2800"/>
              </a:lnSpc>
              <a:spcBef>
                <a:spcPct val="0"/>
              </a:spcBef>
            </a:pPr>
            <a:r>
              <a:rPr lang="en-US" sz="2000" spc="42">
                <a:solidFill>
                  <a:srgbClr val="FFFFFF"/>
                </a:solidFill>
                <a:latin typeface="Poppins"/>
                <a:ea typeface="Poppins"/>
                <a:cs typeface="Poppins"/>
                <a:sym typeface="Poppins"/>
              </a:rPr>
              <a:t>Filter: Only employees above a set threshold (the high-risk segment) are passed through.</a:t>
            </a:r>
          </a:p>
          <a:p>
            <a:pPr algn="l">
              <a:lnSpc>
                <a:spcPts val="2800"/>
              </a:lnSpc>
              <a:spcBef>
                <a:spcPct val="0"/>
              </a:spcBef>
            </a:pPr>
          </a:p>
          <a:p>
            <a:pPr algn="l">
              <a:lnSpc>
                <a:spcPts val="2800"/>
              </a:lnSpc>
              <a:spcBef>
                <a:spcPct val="0"/>
              </a:spcBef>
            </a:pPr>
            <a:r>
              <a:rPr lang="en-US" b="true" sz="2000" i="true" spc="42">
                <a:solidFill>
                  <a:srgbClr val="FFFFFF"/>
                </a:solidFill>
                <a:latin typeface="Poppins Bold Italics"/>
                <a:ea typeface="Poppins Bold Italics"/>
                <a:cs typeface="Poppins Bold Italics"/>
                <a:sym typeface="Poppins Bold Italics"/>
              </a:rPr>
              <a:t>Stage 2: Empower Action (Unsupervised Learning)</a:t>
            </a:r>
          </a:p>
          <a:p>
            <a:pPr algn="l">
              <a:lnSpc>
                <a:spcPts val="2800"/>
              </a:lnSpc>
              <a:spcBef>
                <a:spcPct val="0"/>
              </a:spcBef>
            </a:pPr>
          </a:p>
          <a:p>
            <a:pPr algn="l">
              <a:lnSpc>
                <a:spcPts val="2800"/>
              </a:lnSpc>
              <a:spcBef>
                <a:spcPct val="0"/>
              </a:spcBef>
            </a:pPr>
            <a:r>
              <a:rPr lang="en-US" sz="2000" spc="42">
                <a:solidFill>
                  <a:srgbClr val="FFFFFF"/>
                </a:solidFill>
                <a:latin typeface="Poppins"/>
                <a:ea typeface="Poppins"/>
                <a:cs typeface="Poppins"/>
                <a:sym typeface="Poppins"/>
              </a:rPr>
              <a:t>Input: Only the High-Risk employees.</a:t>
            </a:r>
          </a:p>
          <a:p>
            <a:pPr algn="l">
              <a:lnSpc>
                <a:spcPts val="2800"/>
              </a:lnSpc>
              <a:spcBef>
                <a:spcPct val="0"/>
              </a:spcBef>
            </a:pPr>
            <a:r>
              <a:rPr lang="en-US" sz="2000" spc="42">
                <a:solidFill>
                  <a:srgbClr val="FFFFFF"/>
                </a:solidFill>
                <a:latin typeface="Poppins"/>
                <a:ea typeface="Poppins"/>
                <a:cs typeface="Poppins"/>
                <a:sym typeface="Poppins"/>
              </a:rPr>
              <a:t>Process: The clustering visualization represents the Unsupervised Model (K-Means).</a:t>
            </a:r>
          </a:p>
          <a:p>
            <a:pPr algn="l">
              <a:lnSpc>
                <a:spcPts val="2800"/>
              </a:lnSpc>
              <a:spcBef>
                <a:spcPct val="0"/>
              </a:spcBef>
            </a:pPr>
            <a:r>
              <a:rPr lang="en-US" sz="2000" spc="42">
                <a:solidFill>
                  <a:srgbClr val="FFFFFF"/>
                </a:solidFill>
                <a:latin typeface="Poppins"/>
                <a:ea typeface="Poppins"/>
                <a:cs typeface="Poppins"/>
                <a:sym typeface="Poppins"/>
              </a:rPr>
              <a:t>Output: The high-risk group is segmented into actionable clusters based on </a:t>
            </a:r>
          </a:p>
          <a:p>
            <a:pPr algn="l">
              <a:lnSpc>
                <a:spcPts val="2800"/>
              </a:lnSpc>
              <a:spcBef>
                <a:spcPct val="0"/>
              </a:spcBef>
            </a:pPr>
            <a:r>
              <a:rPr lang="en-US" sz="2000" spc="42">
                <a:solidFill>
                  <a:srgbClr val="FFFFFF"/>
                </a:solidFill>
                <a:latin typeface="Poppins"/>
                <a:ea typeface="Poppins"/>
                <a:cs typeface="Poppins"/>
                <a:sym typeface="Poppins"/>
              </a:rPr>
              <a:t>"Career Status", "Logistical Burden" and “mobility”</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1570910"/>
            <a:ext cx="18288000" cy="0"/>
          </a:xfrm>
          <a:prstGeom prst="line">
            <a:avLst/>
          </a:prstGeom>
          <a:ln cap="rnd" w="9525">
            <a:solidFill>
              <a:srgbClr val="F4F4F4"/>
            </a:solidFill>
            <a:prstDash val="solid"/>
            <a:headEnd type="none" len="sm" w="sm"/>
            <a:tailEnd type="none" len="sm" w="sm"/>
          </a:ln>
        </p:spPr>
      </p:sp>
      <p:graphicFrame>
        <p:nvGraphicFramePr>
          <p:cNvPr name="Object 3" id="3"/>
          <p:cNvGraphicFramePr/>
          <p:nvPr/>
        </p:nvGraphicFramePr>
        <p:xfrm>
          <a:off x="3626853" y="4155461"/>
          <a:ext cx="9429750" cy="3143250"/>
        </p:xfrm>
        <a:graphic>
          <a:graphicData uri="http://schemas.openxmlformats.org/presentationml/2006/ole">
            <p:oleObj imgW="11315700" imgH="50292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4" id="4"/>
          <p:cNvSpPr txBox="true"/>
          <p:nvPr/>
        </p:nvSpPr>
        <p:spPr>
          <a:xfrm rot="0">
            <a:off x="4266754" y="714375"/>
            <a:ext cx="9754493" cy="542925"/>
          </a:xfrm>
          <a:prstGeom prst="rect">
            <a:avLst/>
          </a:prstGeom>
        </p:spPr>
        <p:txBody>
          <a:bodyPr anchor="t" rtlCol="false" tIns="0" lIns="0" bIns="0" rIns="0">
            <a:spAutoFit/>
          </a:bodyPr>
          <a:lstStyle/>
          <a:p>
            <a:pPr algn="ctr">
              <a:lnSpc>
                <a:spcPts val="4200"/>
              </a:lnSpc>
              <a:spcBef>
                <a:spcPct val="0"/>
              </a:spcBef>
            </a:pPr>
            <a:r>
              <a:rPr lang="en-US" b="true" sz="3000" i="true" spc="63">
                <a:solidFill>
                  <a:srgbClr val="FFFFFF"/>
                </a:solidFill>
                <a:latin typeface="Poppins Medium Italics"/>
                <a:ea typeface="Poppins Medium Italics"/>
                <a:cs typeface="Poppins Medium Italics"/>
                <a:sym typeface="Poppins Medium Italics"/>
              </a:rPr>
              <a:t>STAGE 1: FORECAST RISKS (SUPERVISED LEARNING)</a:t>
            </a:r>
          </a:p>
        </p:txBody>
      </p:sp>
      <p:sp>
        <p:nvSpPr>
          <p:cNvPr name="TextBox 5" id="5"/>
          <p:cNvSpPr txBox="true"/>
          <p:nvPr/>
        </p:nvSpPr>
        <p:spPr>
          <a:xfrm rot="0">
            <a:off x="0" y="1485185"/>
            <a:ext cx="16624929" cy="4079875"/>
          </a:xfrm>
          <a:prstGeom prst="rect">
            <a:avLst/>
          </a:prstGeom>
        </p:spPr>
        <p:txBody>
          <a:bodyPr anchor="t" rtlCol="false" tIns="0" lIns="0" bIns="0" rIns="0">
            <a:spAutoFit/>
          </a:bodyPr>
          <a:lstStyle/>
          <a:p>
            <a:pPr algn="l">
              <a:lnSpc>
                <a:spcPts val="4200"/>
              </a:lnSpc>
            </a:pPr>
            <a:r>
              <a:rPr lang="en-US" b="true" sz="3000" i="true" spc="63" u="sng">
                <a:solidFill>
                  <a:srgbClr val="FFFFFF"/>
                </a:solidFill>
                <a:latin typeface="Poppins Bold Italics"/>
                <a:ea typeface="Poppins Bold Italics"/>
                <a:cs typeface="Poppins Bold Italics"/>
                <a:sym typeface="Poppins Bold Italics"/>
              </a:rPr>
              <a:t>Baseline models</a:t>
            </a:r>
          </a:p>
          <a:p>
            <a:pPr algn="l">
              <a:lnSpc>
                <a:spcPts val="2800"/>
              </a:lnSpc>
            </a:pPr>
            <a:r>
              <a:rPr lang="en-US" sz="2000" i="true" spc="42">
                <a:solidFill>
                  <a:srgbClr val="FFFFFF"/>
                </a:solidFill>
                <a:latin typeface="Poppins Italics"/>
                <a:ea typeface="Poppins Italics"/>
                <a:cs typeface="Poppins Italics"/>
                <a:sym typeface="Poppins Italics"/>
              </a:rPr>
              <a:t>Before </a:t>
            </a:r>
            <a:r>
              <a:rPr lang="en-US" sz="2000" spc="42">
                <a:solidFill>
                  <a:srgbClr val="FFFFFF"/>
                </a:solidFill>
                <a:latin typeface="Poppins"/>
                <a:ea typeface="Poppins"/>
                <a:cs typeface="Poppins"/>
                <a:sym typeface="Poppins"/>
              </a:rPr>
              <a:t>training the models we took a </a:t>
            </a:r>
            <a:r>
              <a:rPr lang="en-US" b="true" sz="2000" i="true" spc="42">
                <a:solidFill>
                  <a:srgbClr val="F49A7D"/>
                </a:solidFill>
                <a:latin typeface="Poppins Bold Italics"/>
                <a:ea typeface="Poppins Bold Italics"/>
                <a:cs typeface="Poppins Bold Italics"/>
                <a:sym typeface="Poppins Bold Italics"/>
              </a:rPr>
              <a:t>sample(</a:t>
            </a:r>
            <a:r>
              <a:rPr lang="en-US" b="true" sz="2000" i="true" spc="42">
                <a:solidFill>
                  <a:srgbClr val="FFFFFF"/>
                </a:solidFill>
                <a:latin typeface="Poppins Bold Italics"/>
                <a:ea typeface="Poppins Bold Italics"/>
                <a:cs typeface="Poppins Bold Italics"/>
                <a:sym typeface="Poppins Bold Italics"/>
              </a:rPr>
              <a:t>we used sampling to fasten the process of selecting the model</a:t>
            </a:r>
            <a:r>
              <a:rPr lang="en-US" b="true" sz="2000" i="true" spc="42">
                <a:solidFill>
                  <a:srgbClr val="F49A7D"/>
                </a:solidFill>
                <a:latin typeface="Poppins Bold Italics"/>
                <a:ea typeface="Poppins Bold Italics"/>
                <a:cs typeface="Poppins Bold Italics"/>
                <a:sym typeface="Poppins Bold Italics"/>
              </a:rPr>
              <a:t>)</a:t>
            </a:r>
            <a:r>
              <a:rPr lang="en-US" sz="2000" spc="42">
                <a:solidFill>
                  <a:srgbClr val="F49A7D"/>
                </a:solidFill>
                <a:latin typeface="Poppins"/>
                <a:ea typeface="Poppins"/>
                <a:cs typeface="Poppins"/>
                <a:sym typeface="Poppins"/>
              </a:rPr>
              <a:t> </a:t>
            </a:r>
            <a:r>
              <a:rPr lang="en-US" sz="2000" spc="42">
                <a:solidFill>
                  <a:srgbClr val="FFFFFF"/>
                </a:solidFill>
                <a:latin typeface="Poppins"/>
                <a:ea typeface="Poppins"/>
                <a:cs typeface="Poppins"/>
                <a:sym typeface="Poppins"/>
              </a:rPr>
              <a:t>a 5% of our main 250000 dataset </a:t>
            </a:r>
            <a:r>
              <a:rPr lang="en-US" sz="2000" spc="42">
                <a:solidFill>
                  <a:srgbClr val="FFFFFF"/>
                </a:solidFill>
                <a:latin typeface="Poppins"/>
                <a:ea typeface="Poppins"/>
                <a:cs typeface="Poppins"/>
                <a:sym typeface="Poppins"/>
              </a:rPr>
              <a:t>, we made sure to apply standardization and </a:t>
            </a:r>
            <a:r>
              <a:rPr lang="en-US" b="true" sz="2000" i="true" spc="42">
                <a:solidFill>
                  <a:srgbClr val="BB222E"/>
                </a:solidFill>
                <a:latin typeface="Poppins Bold Italics"/>
                <a:ea typeface="Poppins Bold Italics"/>
                <a:cs typeface="Poppins Bold Italics"/>
                <a:sym typeface="Poppins Bold Italics"/>
              </a:rPr>
              <a:t>smote</a:t>
            </a:r>
            <a:r>
              <a:rPr lang="en-US" b="true" sz="2000" i="true" spc="42">
                <a:solidFill>
                  <a:srgbClr val="FFFFFF"/>
                </a:solidFill>
                <a:latin typeface="Poppins Bold Italics"/>
                <a:ea typeface="Poppins Bold Italics"/>
                <a:cs typeface="Poppins Bold Italics"/>
                <a:sym typeface="Poppins Bold Italics"/>
              </a:rPr>
              <a:t> </a:t>
            </a:r>
            <a:r>
              <a:rPr lang="en-US" sz="2000" spc="42">
                <a:solidFill>
                  <a:srgbClr val="FFFFFF"/>
                </a:solidFill>
                <a:latin typeface="Poppins"/>
                <a:ea typeface="Poppins"/>
                <a:cs typeface="Poppins"/>
                <a:sym typeface="Poppins"/>
              </a:rPr>
              <a:t>(SMOTE rebalances an imbalanced dataset by synthetically creating new minority class samples based on existing ones to improve predictive performance) on the train data only to avoid any data leak </a:t>
            </a:r>
          </a:p>
          <a:p>
            <a:pPr algn="l">
              <a:lnSpc>
                <a:spcPts val="2800"/>
              </a:lnSpc>
            </a:pPr>
            <a:r>
              <a:rPr lang="en-US" sz="2000" spc="42">
                <a:solidFill>
                  <a:srgbClr val="FFFFFF"/>
                </a:solidFill>
                <a:latin typeface="Poppins"/>
                <a:ea typeface="Poppins"/>
                <a:cs typeface="Poppins"/>
                <a:sym typeface="Poppins"/>
              </a:rPr>
              <a:t>WE USED THE BASE MODELS WITHOUT ANY HYPERPARAMETERS FIRST. TARGETING THE TOTAL </a:t>
            </a:r>
            <a:r>
              <a:rPr lang="en-US" b="true" sz="2000" i="true" spc="42">
                <a:solidFill>
                  <a:srgbClr val="FFFFFF"/>
                </a:solidFill>
                <a:latin typeface="Poppins Bold Italics"/>
                <a:ea typeface="Poppins Bold Italics"/>
                <a:cs typeface="Poppins Bold Italics"/>
                <a:sym typeface="Poppins Bold Italics"/>
              </a:rPr>
              <a:t>ACCURACY</a:t>
            </a:r>
            <a:r>
              <a:rPr lang="en-US" sz="2000" spc="42">
                <a:solidFill>
                  <a:srgbClr val="FFFFFF"/>
                </a:solidFill>
                <a:latin typeface="Poppins"/>
                <a:ea typeface="Poppins"/>
                <a:cs typeface="Poppins"/>
                <a:sym typeface="Poppins"/>
              </a:rPr>
              <a:t> AND </a:t>
            </a:r>
            <a:r>
              <a:rPr lang="en-US" b="true" sz="2000" i="true" spc="42">
                <a:solidFill>
                  <a:srgbClr val="FFFFFF"/>
                </a:solidFill>
                <a:latin typeface="Poppins Bold Italics"/>
                <a:ea typeface="Poppins Bold Italics"/>
                <a:cs typeface="Poppins Bold Italics"/>
                <a:sym typeface="Poppins Bold Italics"/>
              </a:rPr>
              <a:t>F1 SCORE</a:t>
            </a:r>
          </a:p>
          <a:p>
            <a:pPr algn="l">
              <a:lnSpc>
                <a:spcPts val="2800"/>
              </a:lnSpc>
            </a:pPr>
          </a:p>
          <a:p>
            <a:pPr algn="l">
              <a:lnSpc>
                <a:spcPts val="2800"/>
              </a:lnSpc>
            </a:pPr>
            <a:r>
              <a:rPr lang="en-US" sz="2000" spc="42">
                <a:solidFill>
                  <a:srgbClr val="FFFFFF"/>
                </a:solidFill>
                <a:latin typeface="Poppins"/>
                <a:ea typeface="Poppins"/>
                <a:cs typeface="Poppins"/>
                <a:sym typeface="Poppins"/>
              </a:rPr>
              <a:t>1- logistic regression</a:t>
            </a:r>
          </a:p>
          <a:p>
            <a:pPr algn="l">
              <a:lnSpc>
                <a:spcPts val="2800"/>
              </a:lnSpc>
            </a:pPr>
            <a:r>
              <a:rPr lang="en-US" sz="2000" spc="42">
                <a:solidFill>
                  <a:srgbClr val="FFFFFF"/>
                </a:solidFill>
                <a:latin typeface="Poppins"/>
                <a:ea typeface="Poppins"/>
                <a:cs typeface="Poppins"/>
                <a:sym typeface="Poppins"/>
              </a:rPr>
              <a:t>2- KNN</a:t>
            </a:r>
          </a:p>
          <a:p>
            <a:pPr algn="l">
              <a:lnSpc>
                <a:spcPts val="2800"/>
              </a:lnSpc>
            </a:pPr>
            <a:r>
              <a:rPr lang="en-US" sz="2000" spc="42">
                <a:solidFill>
                  <a:srgbClr val="FFFFFF"/>
                </a:solidFill>
                <a:latin typeface="Poppins"/>
                <a:ea typeface="Poppins"/>
                <a:cs typeface="Poppins"/>
                <a:sym typeface="Poppins"/>
              </a:rPr>
              <a:t>3- random forest</a:t>
            </a:r>
          </a:p>
          <a:p>
            <a:pPr algn="l">
              <a:lnSpc>
                <a:spcPts val="2800"/>
              </a:lnSpc>
              <a:spcBef>
                <a:spcPct val="0"/>
              </a:spcBef>
            </a:pPr>
            <a:r>
              <a:rPr lang="en-US" sz="2000" spc="42">
                <a:solidFill>
                  <a:srgbClr val="FFFFFF"/>
                </a:solidFill>
                <a:latin typeface="Poppins"/>
                <a:ea typeface="Poppins"/>
                <a:cs typeface="Poppins"/>
                <a:sym typeface="Poppins"/>
              </a:rPr>
              <a:t>4-XGBoost</a:t>
            </a:r>
          </a:p>
        </p:txBody>
      </p:sp>
      <p:sp>
        <p:nvSpPr>
          <p:cNvPr name="TextBox 6" id="6"/>
          <p:cNvSpPr txBox="true"/>
          <p:nvPr/>
        </p:nvSpPr>
        <p:spPr>
          <a:xfrm rot="0">
            <a:off x="2295971" y="8357626"/>
            <a:ext cx="13696057" cy="368300"/>
          </a:xfrm>
          <a:prstGeom prst="rect">
            <a:avLst/>
          </a:prstGeom>
        </p:spPr>
        <p:txBody>
          <a:bodyPr anchor="t" rtlCol="false" tIns="0" lIns="0" bIns="0" rIns="0">
            <a:spAutoFit/>
          </a:bodyPr>
          <a:lstStyle/>
          <a:p>
            <a:pPr algn="just">
              <a:lnSpc>
                <a:spcPts val="2800"/>
              </a:lnSpc>
              <a:spcBef>
                <a:spcPct val="0"/>
              </a:spcBef>
            </a:pPr>
            <a:r>
              <a:rPr lang="en-US" sz="2000" spc="42">
                <a:solidFill>
                  <a:srgbClr val="FFFFFF"/>
                </a:solidFill>
                <a:latin typeface="Poppins"/>
                <a:ea typeface="Poppins"/>
                <a:cs typeface="Poppins"/>
                <a:sym typeface="Poppins"/>
              </a:rPr>
              <a:t>we can notice that XGBoost is taking the lead by a slight 1% in accuracy and f1 score from random forest</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p:cSld>
    <p:bg>
      <p:bgPr>
        <a:gradFill rotWithShape="true">
          <a:gsLst>
            <a:gs pos="0">
              <a:srgbClr val="590E1E">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961507" y="4008766"/>
            <a:ext cx="14364986" cy="2126594"/>
          </a:xfrm>
          <a:prstGeom prst="rect">
            <a:avLst/>
          </a:prstGeom>
        </p:spPr>
        <p:txBody>
          <a:bodyPr anchor="t" rtlCol="false" tIns="0" lIns="0" bIns="0" rIns="0">
            <a:spAutoFit/>
          </a:bodyPr>
          <a:lstStyle/>
          <a:p>
            <a:pPr algn="ctr">
              <a:lnSpc>
                <a:spcPts val="15750"/>
              </a:lnSpc>
            </a:pPr>
            <a:r>
              <a:rPr lang="en-US" b="true" sz="13016" spc="-546">
                <a:solidFill>
                  <a:srgbClr val="F4F4F4"/>
                </a:solidFill>
                <a:latin typeface="Poppins Medium"/>
                <a:ea typeface="Poppins Medium"/>
                <a:cs typeface="Poppins Medium"/>
                <a:sym typeface="Poppins Medium"/>
              </a:rPr>
              <a:t>Introduction</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1570910"/>
            <a:ext cx="18288000" cy="0"/>
          </a:xfrm>
          <a:prstGeom prst="line">
            <a:avLst/>
          </a:prstGeom>
          <a:ln cap="rnd" w="9525">
            <a:solidFill>
              <a:srgbClr val="F4F4F4"/>
            </a:solidFill>
            <a:prstDash val="solid"/>
            <a:headEnd type="none" len="sm" w="sm"/>
            <a:tailEnd type="none" len="sm" w="sm"/>
          </a:ln>
        </p:spPr>
      </p:sp>
      <p:graphicFrame>
        <p:nvGraphicFramePr>
          <p:cNvPr name="Object 3" id="3"/>
          <p:cNvGraphicFramePr/>
          <p:nvPr/>
        </p:nvGraphicFramePr>
        <p:xfrm>
          <a:off x="1028700" y="2993725"/>
          <a:ext cx="11315700" cy="3143250"/>
        </p:xfrm>
        <a:graphic>
          <a:graphicData uri="http://schemas.openxmlformats.org/presentationml/2006/ole">
            <p:oleObj imgW="13576300" imgH="54102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4" id="4"/>
          <p:cNvSpPr txBox="true"/>
          <p:nvPr/>
        </p:nvSpPr>
        <p:spPr>
          <a:xfrm rot="0">
            <a:off x="4266754" y="714375"/>
            <a:ext cx="9754493" cy="542925"/>
          </a:xfrm>
          <a:prstGeom prst="rect">
            <a:avLst/>
          </a:prstGeom>
        </p:spPr>
        <p:txBody>
          <a:bodyPr anchor="t" rtlCol="false" tIns="0" lIns="0" bIns="0" rIns="0">
            <a:spAutoFit/>
          </a:bodyPr>
          <a:lstStyle/>
          <a:p>
            <a:pPr algn="ctr">
              <a:lnSpc>
                <a:spcPts val="4200"/>
              </a:lnSpc>
              <a:spcBef>
                <a:spcPct val="0"/>
              </a:spcBef>
            </a:pPr>
            <a:r>
              <a:rPr lang="en-US" b="true" sz="3000" i="true" spc="63">
                <a:solidFill>
                  <a:srgbClr val="FFFFFF"/>
                </a:solidFill>
                <a:latin typeface="Poppins Medium Italics"/>
                <a:ea typeface="Poppins Medium Italics"/>
                <a:cs typeface="Poppins Medium Italics"/>
                <a:sym typeface="Poppins Medium Italics"/>
              </a:rPr>
              <a:t>STAGE 1: FORECAST RISKS (SUPERVISED LEARNING)</a:t>
            </a:r>
          </a:p>
        </p:txBody>
      </p:sp>
      <p:sp>
        <p:nvSpPr>
          <p:cNvPr name="TextBox 5" id="5"/>
          <p:cNvSpPr txBox="true"/>
          <p:nvPr/>
        </p:nvSpPr>
        <p:spPr>
          <a:xfrm rot="0">
            <a:off x="0" y="2108997"/>
            <a:ext cx="13294421" cy="1073150"/>
          </a:xfrm>
          <a:prstGeom prst="rect">
            <a:avLst/>
          </a:prstGeom>
        </p:spPr>
        <p:txBody>
          <a:bodyPr anchor="t" rtlCol="false" tIns="0" lIns="0" bIns="0" rIns="0">
            <a:spAutoFit/>
          </a:bodyPr>
          <a:lstStyle/>
          <a:p>
            <a:pPr algn="just">
              <a:lnSpc>
                <a:spcPts val="2800"/>
              </a:lnSpc>
              <a:spcBef>
                <a:spcPct val="0"/>
              </a:spcBef>
            </a:pPr>
            <a:r>
              <a:rPr lang="en-US" sz="2000" spc="42">
                <a:solidFill>
                  <a:srgbClr val="FFFFFF"/>
                </a:solidFill>
                <a:latin typeface="Poppins"/>
                <a:ea typeface="Poppins"/>
                <a:cs typeface="Poppins"/>
                <a:sym typeface="Poppins"/>
              </a:rPr>
              <a:t>Then We benchmarked the four initial models again optimized using </a:t>
            </a:r>
            <a:r>
              <a:rPr lang="en-US" b="true" sz="2000" i="true" spc="42">
                <a:solidFill>
                  <a:srgbClr val="BB222E"/>
                </a:solidFill>
                <a:latin typeface="Poppins Bold Italics"/>
                <a:ea typeface="Poppins Bold Italics"/>
                <a:cs typeface="Poppins Bold Italics"/>
                <a:sym typeface="Poppins Bold Italics"/>
              </a:rPr>
              <a:t>Grid Search</a:t>
            </a:r>
            <a:r>
              <a:rPr lang="en-US" sz="2000" spc="42">
                <a:solidFill>
                  <a:srgbClr val="FFFFFF"/>
                </a:solidFill>
                <a:latin typeface="Poppins"/>
                <a:ea typeface="Poppins"/>
                <a:cs typeface="Poppins"/>
                <a:sym typeface="Poppins"/>
              </a:rPr>
              <a:t>(a technique used to find the best hyperparameter for a model) to ensure peak predictive performance for all the models</a:t>
            </a:r>
          </a:p>
        </p:txBody>
      </p:sp>
      <p:sp>
        <p:nvSpPr>
          <p:cNvPr name="TextBox 6" id="6"/>
          <p:cNvSpPr txBox="true"/>
          <p:nvPr/>
        </p:nvSpPr>
        <p:spPr>
          <a:xfrm rot="0">
            <a:off x="0" y="1485185"/>
            <a:ext cx="10566653" cy="908050"/>
          </a:xfrm>
          <a:prstGeom prst="rect">
            <a:avLst/>
          </a:prstGeom>
        </p:spPr>
        <p:txBody>
          <a:bodyPr anchor="t" rtlCol="false" tIns="0" lIns="0" bIns="0" rIns="0">
            <a:spAutoFit/>
          </a:bodyPr>
          <a:lstStyle/>
          <a:p>
            <a:pPr algn="l">
              <a:lnSpc>
                <a:spcPts val="4200"/>
              </a:lnSpc>
            </a:pPr>
            <a:r>
              <a:rPr lang="en-US" b="true" sz="3000" i="true" spc="63" u="sng">
                <a:solidFill>
                  <a:srgbClr val="FFFFFF"/>
                </a:solidFill>
                <a:latin typeface="Poppins Bold Italics"/>
                <a:ea typeface="Poppins Bold Italics"/>
                <a:cs typeface="Poppins Bold Italics"/>
                <a:sym typeface="Poppins Bold Italics"/>
              </a:rPr>
              <a:t>Tuned models</a:t>
            </a:r>
          </a:p>
          <a:p>
            <a:pPr algn="l">
              <a:lnSpc>
                <a:spcPts val="2800"/>
              </a:lnSpc>
              <a:spcBef>
                <a:spcPct val="0"/>
              </a:spcBef>
            </a:pPr>
          </a:p>
        </p:txBody>
      </p:sp>
      <p:sp>
        <p:nvSpPr>
          <p:cNvPr name="TextBox 7" id="7"/>
          <p:cNvSpPr txBox="true"/>
          <p:nvPr/>
        </p:nvSpPr>
        <p:spPr>
          <a:xfrm rot="0">
            <a:off x="121444" y="6670375"/>
            <a:ext cx="12222956" cy="368300"/>
          </a:xfrm>
          <a:prstGeom prst="rect">
            <a:avLst/>
          </a:prstGeom>
        </p:spPr>
        <p:txBody>
          <a:bodyPr anchor="t" rtlCol="false" tIns="0" lIns="0" bIns="0" rIns="0">
            <a:spAutoFit/>
          </a:bodyPr>
          <a:lstStyle/>
          <a:p>
            <a:pPr algn="just">
              <a:lnSpc>
                <a:spcPts val="2800"/>
              </a:lnSpc>
              <a:spcBef>
                <a:spcPct val="0"/>
              </a:spcBef>
            </a:pPr>
            <a:r>
              <a:rPr lang="en-US" sz="2000" spc="42">
                <a:solidFill>
                  <a:srgbClr val="FFFFFF"/>
                </a:solidFill>
                <a:latin typeface="Poppins"/>
                <a:ea typeface="Poppins"/>
                <a:cs typeface="Poppins"/>
                <a:sym typeface="Poppins"/>
              </a:rPr>
              <a:t>Again the XGBoost model takes the lead, making it our chosen model for supervised learning</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1570910"/>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121444" y="2515871"/>
            <a:ext cx="8666717" cy="7470899"/>
          </a:xfrm>
          <a:custGeom>
            <a:avLst/>
            <a:gdLst/>
            <a:ahLst/>
            <a:cxnLst/>
            <a:rect r="r" b="b" t="t" l="l"/>
            <a:pathLst>
              <a:path h="7470899" w="8666717">
                <a:moveTo>
                  <a:pt x="0" y="0"/>
                </a:moveTo>
                <a:lnTo>
                  <a:pt x="8666717" y="0"/>
                </a:lnTo>
                <a:lnTo>
                  <a:pt x="8666717" y="7470899"/>
                </a:lnTo>
                <a:lnTo>
                  <a:pt x="0" y="7470899"/>
                </a:lnTo>
                <a:lnTo>
                  <a:pt x="0" y="0"/>
                </a:lnTo>
                <a:close/>
              </a:path>
            </a:pathLst>
          </a:custGeom>
          <a:blipFill>
            <a:blip r:embed="rId2"/>
            <a:stretch>
              <a:fillRect l="0" t="0" r="0" b="0"/>
            </a:stretch>
          </a:blipFill>
        </p:spPr>
      </p:sp>
      <p:sp>
        <p:nvSpPr>
          <p:cNvPr name="Freeform 4" id="4"/>
          <p:cNvSpPr/>
          <p:nvPr/>
        </p:nvSpPr>
        <p:spPr>
          <a:xfrm flipH="false" flipV="false" rot="0">
            <a:off x="10798483" y="2530672"/>
            <a:ext cx="7128956" cy="7441297"/>
          </a:xfrm>
          <a:custGeom>
            <a:avLst/>
            <a:gdLst/>
            <a:ahLst/>
            <a:cxnLst/>
            <a:rect r="r" b="b" t="t" l="l"/>
            <a:pathLst>
              <a:path h="7441297" w="7128956">
                <a:moveTo>
                  <a:pt x="0" y="0"/>
                </a:moveTo>
                <a:lnTo>
                  <a:pt x="7128956" y="0"/>
                </a:lnTo>
                <a:lnTo>
                  <a:pt x="7128956" y="7441297"/>
                </a:lnTo>
                <a:lnTo>
                  <a:pt x="0" y="7441297"/>
                </a:lnTo>
                <a:lnTo>
                  <a:pt x="0" y="0"/>
                </a:lnTo>
                <a:close/>
              </a:path>
            </a:pathLst>
          </a:custGeom>
          <a:blipFill>
            <a:blip r:embed="rId3"/>
            <a:stretch>
              <a:fillRect l="0" t="0" r="0" b="-1977"/>
            </a:stretch>
          </a:blipFill>
        </p:spPr>
      </p:sp>
      <p:sp>
        <p:nvSpPr>
          <p:cNvPr name="TextBox 5" id="5"/>
          <p:cNvSpPr txBox="true"/>
          <p:nvPr/>
        </p:nvSpPr>
        <p:spPr>
          <a:xfrm rot="0">
            <a:off x="4266754" y="714375"/>
            <a:ext cx="9754493" cy="542925"/>
          </a:xfrm>
          <a:prstGeom prst="rect">
            <a:avLst/>
          </a:prstGeom>
        </p:spPr>
        <p:txBody>
          <a:bodyPr anchor="t" rtlCol="false" tIns="0" lIns="0" bIns="0" rIns="0">
            <a:spAutoFit/>
          </a:bodyPr>
          <a:lstStyle/>
          <a:p>
            <a:pPr algn="ctr">
              <a:lnSpc>
                <a:spcPts val="4200"/>
              </a:lnSpc>
              <a:spcBef>
                <a:spcPct val="0"/>
              </a:spcBef>
            </a:pPr>
            <a:r>
              <a:rPr lang="en-US" b="true" sz="3000" i="true" spc="63">
                <a:solidFill>
                  <a:srgbClr val="FFFFFF"/>
                </a:solidFill>
                <a:latin typeface="Poppins Medium Italics"/>
                <a:ea typeface="Poppins Medium Italics"/>
                <a:cs typeface="Poppins Medium Italics"/>
                <a:sym typeface="Poppins Medium Italics"/>
              </a:rPr>
              <a:t>STAGE 1: FORECAST RISKS (SUPERVISED LEARNING)</a:t>
            </a:r>
          </a:p>
        </p:txBody>
      </p:sp>
      <p:sp>
        <p:nvSpPr>
          <p:cNvPr name="TextBox 6" id="6"/>
          <p:cNvSpPr txBox="true"/>
          <p:nvPr/>
        </p:nvSpPr>
        <p:spPr>
          <a:xfrm rot="0">
            <a:off x="121444" y="1804272"/>
            <a:ext cx="10821580" cy="450850"/>
          </a:xfrm>
          <a:prstGeom prst="rect">
            <a:avLst/>
          </a:prstGeom>
        </p:spPr>
        <p:txBody>
          <a:bodyPr anchor="t" rtlCol="false" tIns="0" lIns="0" bIns="0" rIns="0">
            <a:spAutoFit/>
          </a:bodyPr>
          <a:lstStyle/>
          <a:p>
            <a:pPr algn="l">
              <a:lnSpc>
                <a:spcPts val="3500"/>
              </a:lnSpc>
              <a:spcBef>
                <a:spcPct val="0"/>
              </a:spcBef>
            </a:pPr>
            <a:r>
              <a:rPr lang="en-US" b="true" sz="2500" spc="52">
                <a:solidFill>
                  <a:srgbClr val="FFFFFF"/>
                </a:solidFill>
                <a:latin typeface="Poppins Medium"/>
                <a:ea typeface="Poppins Medium"/>
                <a:cs typeface="Poppins Medium"/>
                <a:sym typeface="Poppins Medium"/>
              </a:rPr>
              <a:t>XGBoost: sample </a:t>
            </a:r>
            <a:r>
              <a:rPr lang="en-US" b="true" sz="2500" spc="52">
                <a:solidFill>
                  <a:srgbClr val="BB222E"/>
                </a:solidFill>
                <a:latin typeface="Poppins Medium"/>
                <a:ea typeface="Poppins Medium"/>
                <a:cs typeface="Poppins Medium"/>
                <a:sym typeface="Poppins Medium"/>
              </a:rPr>
              <a:t>evolution</a:t>
            </a:r>
          </a:p>
        </p:txBody>
      </p:sp>
      <p:sp>
        <p:nvSpPr>
          <p:cNvPr name="TextBox 7" id="7"/>
          <p:cNvSpPr txBox="true"/>
          <p:nvPr/>
        </p:nvSpPr>
        <p:spPr>
          <a:xfrm rot="0">
            <a:off x="13857541" y="1936897"/>
            <a:ext cx="1010841" cy="400775"/>
          </a:xfrm>
          <a:prstGeom prst="rect">
            <a:avLst/>
          </a:prstGeom>
        </p:spPr>
        <p:txBody>
          <a:bodyPr anchor="t" rtlCol="false" tIns="0" lIns="0" bIns="0" rIns="0">
            <a:spAutoFit/>
          </a:bodyPr>
          <a:lstStyle/>
          <a:p>
            <a:pPr algn="ctr">
              <a:lnSpc>
                <a:spcPts val="3110"/>
              </a:lnSpc>
              <a:spcBef>
                <a:spcPct val="0"/>
              </a:spcBef>
            </a:pPr>
            <a:r>
              <a:rPr lang="en-US" b="true" sz="2221" spc="46">
                <a:solidFill>
                  <a:srgbClr val="FFFFFF"/>
                </a:solidFill>
                <a:latin typeface="Poppins Medium"/>
                <a:ea typeface="Poppins Medium"/>
                <a:cs typeface="Poppins Medium"/>
                <a:sym typeface="Poppins Medium"/>
              </a:rPr>
              <a:t>RESULT</a:t>
            </a: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728662"/>
            <a:ext cx="18288000" cy="0"/>
          </a:xfrm>
          <a:prstGeom prst="line">
            <a:avLst/>
          </a:prstGeom>
          <a:ln cap="rnd" w="9525">
            <a:solidFill>
              <a:srgbClr val="F4F4F4"/>
            </a:solidFill>
            <a:prstDash val="solid"/>
            <a:headEnd type="none" len="sm" w="sm"/>
            <a:tailEnd type="none" len="sm" w="sm"/>
          </a:ln>
        </p:spPr>
      </p:sp>
      <p:sp>
        <p:nvSpPr>
          <p:cNvPr name="TextBox 3" id="3"/>
          <p:cNvSpPr txBox="true"/>
          <p:nvPr/>
        </p:nvSpPr>
        <p:spPr>
          <a:xfrm rot="0">
            <a:off x="4266754" y="180975"/>
            <a:ext cx="9754493" cy="542925"/>
          </a:xfrm>
          <a:prstGeom prst="rect">
            <a:avLst/>
          </a:prstGeom>
        </p:spPr>
        <p:txBody>
          <a:bodyPr anchor="t" rtlCol="false" tIns="0" lIns="0" bIns="0" rIns="0">
            <a:spAutoFit/>
          </a:bodyPr>
          <a:lstStyle/>
          <a:p>
            <a:pPr algn="ctr">
              <a:lnSpc>
                <a:spcPts val="4200"/>
              </a:lnSpc>
              <a:spcBef>
                <a:spcPct val="0"/>
              </a:spcBef>
            </a:pPr>
            <a:r>
              <a:rPr lang="en-US" b="true" sz="3000" i="true" spc="63">
                <a:solidFill>
                  <a:srgbClr val="FFFFFF"/>
                </a:solidFill>
                <a:latin typeface="Poppins Medium Italics"/>
                <a:ea typeface="Poppins Medium Italics"/>
                <a:cs typeface="Poppins Medium Italics"/>
                <a:sym typeface="Poppins Medium Italics"/>
              </a:rPr>
              <a:t>STAGE 1: FORECAST RISKS (SUPERVISED LEARNING)</a:t>
            </a:r>
          </a:p>
        </p:txBody>
      </p:sp>
      <p:sp>
        <p:nvSpPr>
          <p:cNvPr name="TextBox 4" id="4"/>
          <p:cNvSpPr txBox="true"/>
          <p:nvPr/>
        </p:nvSpPr>
        <p:spPr>
          <a:xfrm rot="0">
            <a:off x="121444" y="952500"/>
            <a:ext cx="10821580" cy="1327150"/>
          </a:xfrm>
          <a:prstGeom prst="rect">
            <a:avLst/>
          </a:prstGeom>
        </p:spPr>
        <p:txBody>
          <a:bodyPr anchor="t" rtlCol="false" tIns="0" lIns="0" bIns="0" rIns="0">
            <a:spAutoFit/>
          </a:bodyPr>
          <a:lstStyle/>
          <a:p>
            <a:pPr algn="l">
              <a:lnSpc>
                <a:spcPts val="3500"/>
              </a:lnSpc>
              <a:spcBef>
                <a:spcPct val="0"/>
              </a:spcBef>
            </a:pPr>
            <a:r>
              <a:rPr lang="en-US" b="true" sz="2500" spc="52">
                <a:solidFill>
                  <a:srgbClr val="FFFFFF"/>
                </a:solidFill>
                <a:latin typeface="Poppins Medium"/>
                <a:ea typeface="Poppins Medium"/>
                <a:cs typeface="Poppins Medium"/>
                <a:sym typeface="Poppins Medium"/>
              </a:rPr>
              <a:t>XGBoost: model is </a:t>
            </a:r>
            <a:r>
              <a:rPr lang="en-US" b="true" sz="2500" spc="52">
                <a:solidFill>
                  <a:srgbClr val="BB222E"/>
                </a:solidFill>
                <a:latin typeface="Poppins Medium"/>
                <a:ea typeface="Poppins Medium"/>
                <a:cs typeface="Poppins Medium"/>
                <a:sym typeface="Poppins Medium"/>
              </a:rPr>
              <a:t>evaluated on the entire dataset</a:t>
            </a:r>
            <a:r>
              <a:rPr lang="en-US" b="true" sz="2500" spc="52">
                <a:solidFill>
                  <a:srgbClr val="FFFFFF"/>
                </a:solidFill>
                <a:latin typeface="Poppins Medium"/>
                <a:ea typeface="Poppins Medium"/>
                <a:cs typeface="Poppins Medium"/>
                <a:sym typeface="Poppins Medium"/>
              </a:rPr>
              <a:t>, we have successfully achieved above 80% recall as intended meaning our selected sample is truly representing the population</a:t>
            </a:r>
          </a:p>
        </p:txBody>
      </p:sp>
      <p:sp>
        <p:nvSpPr>
          <p:cNvPr name="TextBox 5" id="5"/>
          <p:cNvSpPr txBox="true"/>
          <p:nvPr/>
        </p:nvSpPr>
        <p:spPr>
          <a:xfrm rot="0">
            <a:off x="14401822" y="1891910"/>
            <a:ext cx="1010841" cy="400775"/>
          </a:xfrm>
          <a:prstGeom prst="rect">
            <a:avLst/>
          </a:prstGeom>
        </p:spPr>
        <p:txBody>
          <a:bodyPr anchor="t" rtlCol="false" tIns="0" lIns="0" bIns="0" rIns="0">
            <a:spAutoFit/>
          </a:bodyPr>
          <a:lstStyle/>
          <a:p>
            <a:pPr algn="ctr">
              <a:lnSpc>
                <a:spcPts val="3110"/>
              </a:lnSpc>
              <a:spcBef>
                <a:spcPct val="0"/>
              </a:spcBef>
            </a:pPr>
            <a:r>
              <a:rPr lang="en-US" b="true" sz="2221" spc="46">
                <a:solidFill>
                  <a:srgbClr val="FFFFFF"/>
                </a:solidFill>
                <a:latin typeface="Poppins Medium"/>
                <a:ea typeface="Poppins Medium"/>
                <a:cs typeface="Poppins Medium"/>
                <a:sym typeface="Poppins Medium"/>
              </a:rPr>
              <a:t>RESULT</a:t>
            </a:r>
          </a:p>
        </p:txBody>
      </p:sp>
      <p:sp>
        <p:nvSpPr>
          <p:cNvPr name="Freeform 6" id="6"/>
          <p:cNvSpPr/>
          <p:nvPr/>
        </p:nvSpPr>
        <p:spPr>
          <a:xfrm flipH="false" flipV="false" rot="0">
            <a:off x="12010903" y="2642472"/>
            <a:ext cx="5792678" cy="7227754"/>
          </a:xfrm>
          <a:custGeom>
            <a:avLst/>
            <a:gdLst/>
            <a:ahLst/>
            <a:cxnLst/>
            <a:rect r="r" b="b" t="t" l="l"/>
            <a:pathLst>
              <a:path h="7227754" w="5792678">
                <a:moveTo>
                  <a:pt x="0" y="0"/>
                </a:moveTo>
                <a:lnTo>
                  <a:pt x="5792678" y="0"/>
                </a:lnTo>
                <a:lnTo>
                  <a:pt x="5792678" y="7227754"/>
                </a:lnTo>
                <a:lnTo>
                  <a:pt x="0" y="7227754"/>
                </a:lnTo>
                <a:lnTo>
                  <a:pt x="0" y="0"/>
                </a:lnTo>
                <a:close/>
              </a:path>
            </a:pathLst>
          </a:custGeom>
          <a:blipFill>
            <a:blip r:embed="rId2"/>
            <a:stretch>
              <a:fillRect l="0" t="0" r="0" b="0"/>
            </a:stretch>
          </a:blipFill>
        </p:spPr>
      </p:sp>
      <p:sp>
        <p:nvSpPr>
          <p:cNvPr name="Freeform 7" id="7"/>
          <p:cNvSpPr/>
          <p:nvPr/>
        </p:nvSpPr>
        <p:spPr>
          <a:xfrm flipH="false" flipV="false" rot="0">
            <a:off x="121444" y="2642472"/>
            <a:ext cx="9291161" cy="7227754"/>
          </a:xfrm>
          <a:custGeom>
            <a:avLst/>
            <a:gdLst/>
            <a:ahLst/>
            <a:cxnLst/>
            <a:rect r="r" b="b" t="t" l="l"/>
            <a:pathLst>
              <a:path h="7227754" w="9291161">
                <a:moveTo>
                  <a:pt x="0" y="0"/>
                </a:moveTo>
                <a:lnTo>
                  <a:pt x="9291161" y="0"/>
                </a:lnTo>
                <a:lnTo>
                  <a:pt x="9291161" y="7227754"/>
                </a:lnTo>
                <a:lnTo>
                  <a:pt x="0" y="7227754"/>
                </a:lnTo>
                <a:lnTo>
                  <a:pt x="0" y="0"/>
                </a:lnTo>
                <a:close/>
              </a:path>
            </a:pathLst>
          </a:custGeom>
          <a:blipFill>
            <a:blip r:embed="rId3"/>
            <a:stretch>
              <a:fillRect l="0" t="0" r="0" b="0"/>
            </a:stretch>
          </a:blipFill>
        </p:spPr>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1285991"/>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0" y="7488353"/>
            <a:ext cx="10246182" cy="2497507"/>
          </a:xfrm>
          <a:custGeom>
            <a:avLst/>
            <a:gdLst/>
            <a:ahLst/>
            <a:cxnLst/>
            <a:rect r="r" b="b" t="t" l="l"/>
            <a:pathLst>
              <a:path h="2497507" w="10246182">
                <a:moveTo>
                  <a:pt x="0" y="0"/>
                </a:moveTo>
                <a:lnTo>
                  <a:pt x="10246182" y="0"/>
                </a:lnTo>
                <a:lnTo>
                  <a:pt x="10246182" y="2497507"/>
                </a:lnTo>
                <a:lnTo>
                  <a:pt x="0" y="2497507"/>
                </a:lnTo>
                <a:lnTo>
                  <a:pt x="0" y="0"/>
                </a:lnTo>
                <a:close/>
              </a:path>
            </a:pathLst>
          </a:custGeom>
          <a:blipFill>
            <a:blip r:embed="rId2"/>
            <a:stretch>
              <a:fillRect l="0" t="0" r="0" b="0"/>
            </a:stretch>
          </a:blipFill>
        </p:spPr>
      </p:sp>
      <p:sp>
        <p:nvSpPr>
          <p:cNvPr name="Freeform 4" id="4"/>
          <p:cNvSpPr/>
          <p:nvPr/>
        </p:nvSpPr>
        <p:spPr>
          <a:xfrm flipH="false" flipV="false" rot="0">
            <a:off x="10342198" y="5640821"/>
            <a:ext cx="3708237" cy="4613421"/>
          </a:xfrm>
          <a:custGeom>
            <a:avLst/>
            <a:gdLst/>
            <a:ahLst/>
            <a:cxnLst/>
            <a:rect r="r" b="b" t="t" l="l"/>
            <a:pathLst>
              <a:path h="4613421" w="3708237">
                <a:moveTo>
                  <a:pt x="0" y="0"/>
                </a:moveTo>
                <a:lnTo>
                  <a:pt x="3708237" y="0"/>
                </a:lnTo>
                <a:lnTo>
                  <a:pt x="3708237" y="4613420"/>
                </a:lnTo>
                <a:lnTo>
                  <a:pt x="0" y="4613420"/>
                </a:lnTo>
                <a:lnTo>
                  <a:pt x="0" y="0"/>
                </a:lnTo>
                <a:close/>
              </a:path>
            </a:pathLst>
          </a:custGeom>
          <a:blipFill>
            <a:blip r:embed="rId3"/>
            <a:stretch>
              <a:fillRect l="0" t="0" r="-1310" b="0"/>
            </a:stretch>
          </a:blipFill>
        </p:spPr>
      </p:sp>
      <p:sp>
        <p:nvSpPr>
          <p:cNvPr name="Freeform 5" id="5"/>
          <p:cNvSpPr/>
          <p:nvPr/>
        </p:nvSpPr>
        <p:spPr>
          <a:xfrm flipH="false" flipV="false" rot="0">
            <a:off x="14118666" y="5640821"/>
            <a:ext cx="4169334" cy="4613421"/>
          </a:xfrm>
          <a:custGeom>
            <a:avLst/>
            <a:gdLst/>
            <a:ahLst/>
            <a:cxnLst/>
            <a:rect r="r" b="b" t="t" l="l"/>
            <a:pathLst>
              <a:path h="4613421" w="4169334">
                <a:moveTo>
                  <a:pt x="0" y="0"/>
                </a:moveTo>
                <a:lnTo>
                  <a:pt x="4169334" y="0"/>
                </a:lnTo>
                <a:lnTo>
                  <a:pt x="4169334" y="4613420"/>
                </a:lnTo>
                <a:lnTo>
                  <a:pt x="0" y="4613420"/>
                </a:lnTo>
                <a:lnTo>
                  <a:pt x="0" y="0"/>
                </a:lnTo>
                <a:close/>
              </a:path>
            </a:pathLst>
          </a:custGeom>
          <a:blipFill>
            <a:blip r:embed="rId4"/>
            <a:stretch>
              <a:fillRect l="0" t="0" r="0" b="-1083"/>
            </a:stretch>
          </a:blipFill>
        </p:spPr>
      </p:sp>
      <p:sp>
        <p:nvSpPr>
          <p:cNvPr name="TextBox 6" id="6"/>
          <p:cNvSpPr txBox="true"/>
          <p:nvPr/>
        </p:nvSpPr>
        <p:spPr>
          <a:xfrm rot="0">
            <a:off x="3769965" y="485775"/>
            <a:ext cx="10748070" cy="542925"/>
          </a:xfrm>
          <a:prstGeom prst="rect">
            <a:avLst/>
          </a:prstGeom>
        </p:spPr>
        <p:txBody>
          <a:bodyPr anchor="t" rtlCol="false" tIns="0" lIns="0" bIns="0" rIns="0">
            <a:spAutoFit/>
          </a:bodyPr>
          <a:lstStyle/>
          <a:p>
            <a:pPr algn="ctr">
              <a:lnSpc>
                <a:spcPts val="4200"/>
              </a:lnSpc>
              <a:spcBef>
                <a:spcPct val="0"/>
              </a:spcBef>
            </a:pPr>
            <a:r>
              <a:rPr lang="en-US" b="true" sz="3000" i="true" spc="63">
                <a:solidFill>
                  <a:srgbClr val="FFFFFF"/>
                </a:solidFill>
                <a:latin typeface="Poppins Medium Italics"/>
                <a:ea typeface="Poppins Medium Italics"/>
                <a:cs typeface="Poppins Medium Italics"/>
                <a:sym typeface="Poppins Medium Italics"/>
              </a:rPr>
              <a:t>STAGE 2: EMPOWER ACTION (UNSUPERVISED LEARNING)</a:t>
            </a:r>
          </a:p>
        </p:txBody>
      </p:sp>
      <p:sp>
        <p:nvSpPr>
          <p:cNvPr name="TextBox 7" id="7"/>
          <p:cNvSpPr txBox="true"/>
          <p:nvPr/>
        </p:nvSpPr>
        <p:spPr>
          <a:xfrm rot="0">
            <a:off x="194945" y="1481253"/>
            <a:ext cx="8690731" cy="6007100"/>
          </a:xfrm>
          <a:prstGeom prst="rect">
            <a:avLst/>
          </a:prstGeom>
        </p:spPr>
        <p:txBody>
          <a:bodyPr anchor="t" rtlCol="false" tIns="0" lIns="0" bIns="0" rIns="0">
            <a:spAutoFit/>
          </a:bodyPr>
          <a:lstStyle/>
          <a:p>
            <a:pPr algn="l">
              <a:lnSpc>
                <a:spcPts val="2800"/>
              </a:lnSpc>
            </a:pPr>
            <a:r>
              <a:rPr lang="en-US" sz="2000" spc="42" b="true">
                <a:solidFill>
                  <a:srgbClr val="FFFFFF"/>
                </a:solidFill>
                <a:latin typeface="Poppins Medium"/>
                <a:ea typeface="Poppins Medium"/>
                <a:cs typeface="Poppins Medium"/>
                <a:sym typeface="Poppins Medium"/>
              </a:rPr>
              <a:t>Now it's time to take people with high attrition and cluster them into groups, however before we do this we used </a:t>
            </a:r>
            <a:r>
              <a:rPr lang="en-US" sz="2000" spc="42" b="true">
                <a:solidFill>
                  <a:srgbClr val="BB222E"/>
                </a:solidFill>
                <a:latin typeface="Poppins Medium"/>
                <a:ea typeface="Poppins Medium"/>
                <a:cs typeface="Poppins Medium"/>
                <a:sym typeface="Poppins Medium"/>
              </a:rPr>
              <a:t>PCA( </a:t>
            </a:r>
            <a:r>
              <a:rPr lang="en-US" sz="2000" spc="42" b="true">
                <a:solidFill>
                  <a:srgbClr val="FFFFFF"/>
                </a:solidFill>
                <a:latin typeface="Poppins Medium"/>
                <a:ea typeface="Poppins Medium"/>
                <a:cs typeface="Poppins Medium"/>
                <a:sym typeface="Poppins Medium"/>
              </a:rPr>
              <a:t>Principal Component Analysis is a statistical technique for dimensionality reduction that converts a large set of correlated variables into a smaller set of uncorrelated "Principal Components" while preserving the maximum amount of original data variation.</a:t>
            </a:r>
            <a:r>
              <a:rPr lang="en-US" sz="2000" spc="42" b="true">
                <a:solidFill>
                  <a:srgbClr val="BB222E"/>
                </a:solidFill>
                <a:latin typeface="Poppins Medium"/>
                <a:ea typeface="Poppins Medium"/>
                <a:cs typeface="Poppins Medium"/>
                <a:sym typeface="Poppins Medium"/>
              </a:rPr>
              <a:t>)</a:t>
            </a:r>
            <a:r>
              <a:rPr lang="en-US" sz="2000" spc="42" b="true">
                <a:solidFill>
                  <a:srgbClr val="FFFFFF"/>
                </a:solidFill>
                <a:latin typeface="Poppins Medium"/>
                <a:ea typeface="Poppins Medium"/>
                <a:cs typeface="Poppins Medium"/>
                <a:sym typeface="Poppins Medium"/>
              </a:rPr>
              <a:t> on our data to reduce our features to 3 components only giving  us the ability to visualize the  clusters here we encountered 2 problems</a:t>
            </a:r>
          </a:p>
          <a:p>
            <a:pPr algn="l">
              <a:lnSpc>
                <a:spcPts val="2800"/>
              </a:lnSpc>
            </a:pPr>
          </a:p>
          <a:p>
            <a:pPr algn="l">
              <a:lnSpc>
                <a:spcPts val="2800"/>
              </a:lnSpc>
            </a:pPr>
            <a:r>
              <a:rPr lang="en-US" sz="2000" spc="42" b="true">
                <a:solidFill>
                  <a:srgbClr val="FFFFFF"/>
                </a:solidFill>
                <a:latin typeface="Poppins Medium"/>
                <a:ea typeface="Poppins Medium"/>
                <a:cs typeface="Poppins Medium"/>
                <a:sym typeface="Poppins Medium"/>
              </a:rPr>
              <a:t>1- the drop in variance of our data after PCA 62.28% variance in the original data</a:t>
            </a:r>
          </a:p>
          <a:p>
            <a:pPr algn="l">
              <a:lnSpc>
                <a:spcPts val="2800"/>
              </a:lnSpc>
            </a:pPr>
          </a:p>
          <a:p>
            <a:pPr algn="l">
              <a:lnSpc>
                <a:spcPts val="2800"/>
              </a:lnSpc>
            </a:pPr>
            <a:r>
              <a:rPr lang="en-US" sz="2000" spc="42" b="true">
                <a:solidFill>
                  <a:srgbClr val="FFFFFF"/>
                </a:solidFill>
                <a:latin typeface="Poppins Medium"/>
                <a:ea typeface="Poppins Medium"/>
                <a:cs typeface="Poppins Medium"/>
                <a:sym typeface="Poppins Medium"/>
              </a:rPr>
              <a:t>2- naming the PCA components (features) that the clusters will be named according too</a:t>
            </a:r>
          </a:p>
          <a:p>
            <a:pPr algn="l">
              <a:lnSpc>
                <a:spcPts val="2800"/>
              </a:lnSpc>
            </a:pPr>
          </a:p>
          <a:p>
            <a:pPr algn="l">
              <a:lnSpc>
                <a:spcPts val="2800"/>
              </a:lnSpc>
              <a:spcBef>
                <a:spcPct val="0"/>
              </a:spcBef>
            </a:pPr>
            <a:r>
              <a:rPr lang="en-US" b="true" sz="2000" spc="42">
                <a:solidFill>
                  <a:srgbClr val="FFFFFF"/>
                </a:solidFill>
                <a:latin typeface="Poppins Medium"/>
                <a:ea typeface="Poppins Medium"/>
                <a:cs typeface="Poppins Medium"/>
                <a:sym typeface="Poppins Medium"/>
              </a:rPr>
              <a:t>Lucky we found a solution in the code below</a:t>
            </a:r>
          </a:p>
        </p:txBody>
      </p:sp>
      <p:sp>
        <p:nvSpPr>
          <p:cNvPr name="AutoShape 8" id="8"/>
          <p:cNvSpPr/>
          <p:nvPr/>
        </p:nvSpPr>
        <p:spPr>
          <a:xfrm flipV="true">
            <a:off x="10342198" y="1285991"/>
            <a:ext cx="0" cy="10321060"/>
          </a:xfrm>
          <a:prstGeom prst="line">
            <a:avLst/>
          </a:prstGeom>
          <a:ln cap="rnd" w="9525">
            <a:solidFill>
              <a:srgbClr val="F4F4F4"/>
            </a:solidFill>
            <a:prstDash val="solid"/>
            <a:headEnd type="none" len="sm" w="sm"/>
            <a:tailEnd type="none" len="sm" w="sm"/>
          </a:ln>
        </p:spPr>
      </p:sp>
      <p:sp>
        <p:nvSpPr>
          <p:cNvPr name="TextBox 9" id="9"/>
          <p:cNvSpPr txBox="true"/>
          <p:nvPr/>
        </p:nvSpPr>
        <p:spPr>
          <a:xfrm rot="0">
            <a:off x="10438214" y="1228841"/>
            <a:ext cx="7849786" cy="4411980"/>
          </a:xfrm>
          <a:prstGeom prst="rect">
            <a:avLst/>
          </a:prstGeom>
        </p:spPr>
        <p:txBody>
          <a:bodyPr anchor="t" rtlCol="false" tIns="0" lIns="0" bIns="0" rIns="0">
            <a:spAutoFit/>
          </a:bodyPr>
          <a:lstStyle/>
          <a:p>
            <a:pPr algn="l">
              <a:lnSpc>
                <a:spcPts val="2520"/>
              </a:lnSpc>
            </a:pPr>
            <a:r>
              <a:rPr lang="en-US" b="true" sz="1800" i="true" spc="37" u="sng">
                <a:solidFill>
                  <a:srgbClr val="FFFFFF"/>
                </a:solidFill>
                <a:latin typeface="Poppins Bold Italics"/>
                <a:ea typeface="Poppins Bold Italics"/>
                <a:cs typeface="Poppins Bold Italics"/>
                <a:sym typeface="Poppins Bold Italics"/>
              </a:rPr>
              <a:t>Code output understating</a:t>
            </a:r>
          </a:p>
          <a:p>
            <a:pPr algn="l">
              <a:lnSpc>
                <a:spcPts val="2520"/>
              </a:lnSpc>
            </a:pPr>
            <a:r>
              <a:rPr lang="en-US" sz="1800" i="true" spc="37">
                <a:solidFill>
                  <a:srgbClr val="FFFFFF"/>
                </a:solidFill>
                <a:latin typeface="Poppins Italics"/>
                <a:ea typeface="Poppins Italics"/>
                <a:cs typeface="Poppins Italics"/>
                <a:sym typeface="Poppins Italics"/>
              </a:rPr>
              <a:t>While </a:t>
            </a:r>
            <a:r>
              <a:rPr lang="en-US" sz="1800" i="true" spc="37">
                <a:solidFill>
                  <a:srgbClr val="FFFFFF"/>
                </a:solidFill>
                <a:latin typeface="Poppins Italics"/>
                <a:ea typeface="Poppins Italics"/>
                <a:cs typeface="Poppins Italics"/>
                <a:sym typeface="Poppins Italics"/>
              </a:rPr>
              <a:t>we observed a total explained variance of 62.28% in the original data, we did not rely solely on this metric. Instead, our strategy focused on component interpretability:</a:t>
            </a:r>
          </a:p>
          <a:p>
            <a:pPr algn="l" marL="388620" indent="-194310" lvl="1">
              <a:lnSpc>
                <a:spcPts val="2520"/>
              </a:lnSpc>
              <a:buFont typeface="Arial"/>
              <a:buChar char="•"/>
            </a:pPr>
            <a:r>
              <a:rPr lang="en-US" sz="1800" i="true" spc="37">
                <a:solidFill>
                  <a:srgbClr val="FFFFFF"/>
                </a:solidFill>
                <a:latin typeface="Poppins Italics"/>
                <a:ea typeface="Poppins Italics"/>
                <a:cs typeface="Poppins Italics"/>
                <a:sym typeface="Poppins Italics"/>
              </a:rPr>
              <a:t>Solution: We mapped the highest positive and negative correlations between the original features and the new three PCA components.</a:t>
            </a:r>
          </a:p>
          <a:p>
            <a:pPr algn="l" marL="388620" indent="-194310" lvl="1">
              <a:lnSpc>
                <a:spcPts val="2520"/>
              </a:lnSpc>
              <a:buFont typeface="Arial"/>
              <a:buChar char="•"/>
            </a:pPr>
            <a:r>
              <a:rPr lang="en-US" sz="1800" i="true" spc="37">
                <a:solidFill>
                  <a:srgbClr val="FFFFFF"/>
                </a:solidFill>
                <a:latin typeface="Poppins Italics"/>
                <a:ea typeface="Poppins Italics"/>
                <a:cs typeface="Poppins Italics"/>
                <a:sym typeface="Poppins Italics"/>
              </a:rPr>
              <a:t>We successfully defined three components that are heavily weighted by the most critical attrition-driving features (e.g., Monthly Income, Job Level, Years at Company).</a:t>
            </a:r>
          </a:p>
          <a:p>
            <a:pPr algn="l" marL="388620" indent="-194310" lvl="1">
              <a:lnSpc>
                <a:spcPts val="2520"/>
              </a:lnSpc>
              <a:buFont typeface="Arial"/>
              <a:buChar char="•"/>
            </a:pPr>
            <a:r>
              <a:rPr lang="en-US" sz="1800" i="true" spc="37">
                <a:solidFill>
                  <a:srgbClr val="FFFFFF"/>
                </a:solidFill>
                <a:latin typeface="Poppins Italics"/>
                <a:ea typeface="Poppins Italics"/>
                <a:cs typeface="Poppins Italics"/>
                <a:sym typeface="Poppins Italics"/>
              </a:rPr>
              <a:t>Outcome: This ensured that even with reduced total variance, the resulting clusters are named and defined by factors that HR can directly influence </a:t>
            </a:r>
          </a:p>
          <a:p>
            <a:pPr algn="l">
              <a:lnSpc>
                <a:spcPts val="2520"/>
              </a:lnSpc>
              <a:spcBef>
                <a:spcPct val="0"/>
              </a:spcBef>
            </a:pPr>
          </a:p>
        </p:txBody>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27078" y="5143500"/>
            <a:ext cx="7032222" cy="4114800"/>
          </a:xfrm>
          <a:custGeom>
            <a:avLst/>
            <a:gdLst/>
            <a:ahLst/>
            <a:cxnLst/>
            <a:rect r="r" b="b" t="t" l="l"/>
            <a:pathLst>
              <a:path h="4114800" w="7032222">
                <a:moveTo>
                  <a:pt x="0" y="0"/>
                </a:moveTo>
                <a:lnTo>
                  <a:pt x="7032222" y="0"/>
                </a:lnTo>
                <a:lnTo>
                  <a:pt x="70322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3815" y="557569"/>
            <a:ext cx="9022820" cy="9171863"/>
          </a:xfrm>
          <a:custGeom>
            <a:avLst/>
            <a:gdLst/>
            <a:ahLst/>
            <a:cxnLst/>
            <a:rect r="r" b="b" t="t" l="l"/>
            <a:pathLst>
              <a:path h="9171863" w="9022820">
                <a:moveTo>
                  <a:pt x="0" y="0"/>
                </a:moveTo>
                <a:lnTo>
                  <a:pt x="9022820" y="0"/>
                </a:lnTo>
                <a:lnTo>
                  <a:pt x="9022820" y="9171862"/>
                </a:lnTo>
                <a:lnTo>
                  <a:pt x="0" y="9171862"/>
                </a:lnTo>
                <a:lnTo>
                  <a:pt x="0" y="0"/>
                </a:lnTo>
                <a:close/>
              </a:path>
            </a:pathLst>
          </a:custGeom>
          <a:blipFill>
            <a:blip r:embed="rId4"/>
            <a:stretch>
              <a:fillRect l="0" t="0" r="0" b="0"/>
            </a:stretch>
          </a:blipFill>
        </p:spPr>
      </p:sp>
      <p:sp>
        <p:nvSpPr>
          <p:cNvPr name="TextBox 4" id="4"/>
          <p:cNvSpPr txBox="true"/>
          <p:nvPr/>
        </p:nvSpPr>
        <p:spPr>
          <a:xfrm rot="0">
            <a:off x="15423803" y="962025"/>
            <a:ext cx="1835497" cy="368300"/>
          </a:xfrm>
          <a:prstGeom prst="rect">
            <a:avLst/>
          </a:prstGeom>
        </p:spPr>
        <p:txBody>
          <a:bodyPr anchor="t" rtlCol="false" tIns="0" lIns="0" bIns="0" rIns="0">
            <a:spAutoFit/>
          </a:bodyPr>
          <a:lstStyle/>
          <a:p>
            <a:pPr algn="ctr">
              <a:lnSpc>
                <a:spcPts val="2800"/>
              </a:lnSpc>
              <a:spcBef>
                <a:spcPct val="0"/>
              </a:spcBef>
            </a:pPr>
            <a:r>
              <a:rPr lang="en-US" b="true" sz="2000" i="true" spc="42">
                <a:solidFill>
                  <a:srgbClr val="FFFFFF"/>
                </a:solidFill>
                <a:latin typeface="Poppins Medium Italics"/>
                <a:ea typeface="Poppins Medium Italics"/>
                <a:cs typeface="Poppins Medium Italics"/>
                <a:sym typeface="Poppins Medium Italics"/>
              </a:rPr>
              <a:t>VISUALIZATON</a:t>
            </a:r>
          </a:p>
        </p:txBody>
      </p:sp>
      <p:sp>
        <p:nvSpPr>
          <p:cNvPr name="TextBox 5" id="5"/>
          <p:cNvSpPr txBox="true"/>
          <p:nvPr/>
        </p:nvSpPr>
        <p:spPr>
          <a:xfrm rot="0">
            <a:off x="10819410" y="6976427"/>
            <a:ext cx="5847559" cy="391795"/>
          </a:xfrm>
          <a:prstGeom prst="rect">
            <a:avLst/>
          </a:prstGeom>
        </p:spPr>
        <p:txBody>
          <a:bodyPr anchor="t" rtlCol="false" tIns="0" lIns="0" bIns="0" rIns="0">
            <a:spAutoFit/>
          </a:bodyPr>
          <a:lstStyle/>
          <a:p>
            <a:pPr algn="l">
              <a:lnSpc>
                <a:spcPts val="3079"/>
              </a:lnSpc>
              <a:spcBef>
                <a:spcPct val="0"/>
              </a:spcBef>
            </a:pPr>
            <a:r>
              <a:rPr lang="en-US" sz="2199" spc="46">
                <a:solidFill>
                  <a:srgbClr val="FFFFFF"/>
                </a:solidFill>
                <a:latin typeface="Poppins"/>
                <a:ea typeface="Poppins"/>
                <a:cs typeface="Poppins"/>
                <a:sym typeface="Poppins"/>
              </a:rPr>
              <a:t>3D VISUALIZATION FOR OUR CLUSTERS</a:t>
            </a: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740141"/>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281875" y="1028700"/>
            <a:ext cx="8619688" cy="4299069"/>
          </a:xfrm>
          <a:custGeom>
            <a:avLst/>
            <a:gdLst/>
            <a:ahLst/>
            <a:cxnLst/>
            <a:rect r="r" b="b" t="t" l="l"/>
            <a:pathLst>
              <a:path h="4299069" w="8619688">
                <a:moveTo>
                  <a:pt x="0" y="0"/>
                </a:moveTo>
                <a:lnTo>
                  <a:pt x="8619688" y="0"/>
                </a:lnTo>
                <a:lnTo>
                  <a:pt x="8619688" y="4299069"/>
                </a:lnTo>
                <a:lnTo>
                  <a:pt x="0" y="4299069"/>
                </a:lnTo>
                <a:lnTo>
                  <a:pt x="0" y="0"/>
                </a:lnTo>
                <a:close/>
              </a:path>
            </a:pathLst>
          </a:custGeom>
          <a:blipFill>
            <a:blip r:embed="rId2"/>
            <a:stretch>
              <a:fillRect l="0" t="0" r="0" b="0"/>
            </a:stretch>
          </a:blipFill>
        </p:spPr>
      </p:sp>
      <p:sp>
        <p:nvSpPr>
          <p:cNvPr name="Freeform 4" id="4"/>
          <p:cNvSpPr/>
          <p:nvPr/>
        </p:nvSpPr>
        <p:spPr>
          <a:xfrm flipH="false" flipV="false" rot="0">
            <a:off x="9311364" y="1028700"/>
            <a:ext cx="8598139" cy="4299069"/>
          </a:xfrm>
          <a:custGeom>
            <a:avLst/>
            <a:gdLst/>
            <a:ahLst/>
            <a:cxnLst/>
            <a:rect r="r" b="b" t="t" l="l"/>
            <a:pathLst>
              <a:path h="4299069" w="8598139">
                <a:moveTo>
                  <a:pt x="0" y="0"/>
                </a:moveTo>
                <a:lnTo>
                  <a:pt x="8598139" y="0"/>
                </a:lnTo>
                <a:lnTo>
                  <a:pt x="8598139" y="4299069"/>
                </a:lnTo>
                <a:lnTo>
                  <a:pt x="0" y="4299069"/>
                </a:lnTo>
                <a:lnTo>
                  <a:pt x="0" y="0"/>
                </a:lnTo>
                <a:close/>
              </a:path>
            </a:pathLst>
          </a:custGeom>
          <a:blipFill>
            <a:blip r:embed="rId3"/>
            <a:stretch>
              <a:fillRect l="0" t="0" r="0" b="0"/>
            </a:stretch>
          </a:blipFill>
        </p:spPr>
      </p:sp>
      <p:sp>
        <p:nvSpPr>
          <p:cNvPr name="Freeform 5" id="5"/>
          <p:cNvSpPr/>
          <p:nvPr/>
        </p:nvSpPr>
        <p:spPr>
          <a:xfrm flipH="false" flipV="false" rot="0">
            <a:off x="281875" y="5675563"/>
            <a:ext cx="8619688" cy="4363717"/>
          </a:xfrm>
          <a:custGeom>
            <a:avLst/>
            <a:gdLst/>
            <a:ahLst/>
            <a:cxnLst/>
            <a:rect r="r" b="b" t="t" l="l"/>
            <a:pathLst>
              <a:path h="4363717" w="8619688">
                <a:moveTo>
                  <a:pt x="0" y="0"/>
                </a:moveTo>
                <a:lnTo>
                  <a:pt x="8619688" y="0"/>
                </a:lnTo>
                <a:lnTo>
                  <a:pt x="8619688" y="4363718"/>
                </a:lnTo>
                <a:lnTo>
                  <a:pt x="0" y="4363718"/>
                </a:lnTo>
                <a:lnTo>
                  <a:pt x="0" y="0"/>
                </a:lnTo>
                <a:close/>
              </a:path>
            </a:pathLst>
          </a:custGeom>
          <a:blipFill>
            <a:blip r:embed="rId4"/>
            <a:stretch>
              <a:fillRect l="0" t="0" r="0" b="0"/>
            </a:stretch>
          </a:blipFill>
        </p:spPr>
      </p:sp>
      <p:sp>
        <p:nvSpPr>
          <p:cNvPr name="Freeform 6" id="6"/>
          <p:cNvSpPr/>
          <p:nvPr/>
        </p:nvSpPr>
        <p:spPr>
          <a:xfrm flipH="false" flipV="false" rot="0">
            <a:off x="9311364" y="6292799"/>
            <a:ext cx="8692353" cy="3129247"/>
          </a:xfrm>
          <a:custGeom>
            <a:avLst/>
            <a:gdLst/>
            <a:ahLst/>
            <a:cxnLst/>
            <a:rect r="r" b="b" t="t" l="l"/>
            <a:pathLst>
              <a:path h="3129247" w="8692353">
                <a:moveTo>
                  <a:pt x="0" y="0"/>
                </a:moveTo>
                <a:lnTo>
                  <a:pt x="8692352" y="0"/>
                </a:lnTo>
                <a:lnTo>
                  <a:pt x="8692352" y="3129246"/>
                </a:lnTo>
                <a:lnTo>
                  <a:pt x="0" y="3129246"/>
                </a:lnTo>
                <a:lnTo>
                  <a:pt x="0" y="0"/>
                </a:lnTo>
                <a:close/>
              </a:path>
            </a:pathLst>
          </a:custGeom>
          <a:blipFill>
            <a:blip r:embed="rId5"/>
            <a:stretch>
              <a:fillRect l="0" t="0" r="0" b="0"/>
            </a:stretch>
          </a:blipFill>
        </p:spPr>
      </p:sp>
      <p:sp>
        <p:nvSpPr>
          <p:cNvPr name="TextBox 7" id="7"/>
          <p:cNvSpPr txBox="true"/>
          <p:nvPr/>
        </p:nvSpPr>
        <p:spPr>
          <a:xfrm rot="0">
            <a:off x="119966" y="81329"/>
            <a:ext cx="11975924" cy="368300"/>
          </a:xfrm>
          <a:prstGeom prst="rect">
            <a:avLst/>
          </a:prstGeom>
        </p:spPr>
        <p:txBody>
          <a:bodyPr anchor="t" rtlCol="false" tIns="0" lIns="0" bIns="0" rIns="0">
            <a:spAutoFit/>
          </a:bodyPr>
          <a:lstStyle/>
          <a:p>
            <a:pPr algn="l">
              <a:lnSpc>
                <a:spcPts val="2800"/>
              </a:lnSpc>
              <a:spcBef>
                <a:spcPct val="0"/>
              </a:spcBef>
            </a:pPr>
            <a:r>
              <a:rPr lang="en-US" b="true" sz="2000" i="true" spc="42">
                <a:solidFill>
                  <a:srgbClr val="FFFFFF"/>
                </a:solidFill>
                <a:latin typeface="Poppins Medium Italics"/>
                <a:ea typeface="Poppins Medium Italics"/>
                <a:cs typeface="Poppins Medium Italics"/>
                <a:sym typeface="Poppins Medium Italics"/>
              </a:rPr>
              <a:t>STEP 7 </a:t>
            </a:r>
            <a:r>
              <a:rPr lang="en-US" b="true" sz="2000" i="true" spc="42">
                <a:solidFill>
                  <a:srgbClr val="FFFFFF"/>
                </a:solidFill>
                <a:latin typeface="Poppins Medium Italics"/>
                <a:ea typeface="Poppins Medium Italics"/>
                <a:cs typeface="Poppins Medium Italics"/>
                <a:sym typeface="Poppins Medium Italics"/>
              </a:rPr>
              <a:t>DEPLOYMENT </a:t>
            </a:r>
          </a:p>
        </p:txBody>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740141"/>
            <a:ext cx="18288000" cy="0"/>
          </a:xfrm>
          <a:prstGeom prst="line">
            <a:avLst/>
          </a:prstGeom>
          <a:ln cap="rnd" w="9525">
            <a:solidFill>
              <a:srgbClr val="F4F4F4"/>
            </a:solidFill>
            <a:prstDash val="solid"/>
            <a:headEnd type="none" len="sm" w="sm"/>
            <a:tailEnd type="none" len="sm" w="sm"/>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151367" y="1030654"/>
            <a:ext cx="15985267" cy="8991713"/>
          </a:xfrm>
          <a:prstGeom prst="rect">
            <a:avLst/>
          </a:prstGeom>
        </p:spPr>
      </p:pic>
      <p:sp>
        <p:nvSpPr>
          <p:cNvPr name="TextBox 4" id="4"/>
          <p:cNvSpPr txBox="true"/>
          <p:nvPr/>
        </p:nvSpPr>
        <p:spPr>
          <a:xfrm rot="0">
            <a:off x="119966" y="81329"/>
            <a:ext cx="11975924" cy="368300"/>
          </a:xfrm>
          <a:prstGeom prst="rect">
            <a:avLst/>
          </a:prstGeom>
        </p:spPr>
        <p:txBody>
          <a:bodyPr anchor="t" rtlCol="false" tIns="0" lIns="0" bIns="0" rIns="0">
            <a:spAutoFit/>
          </a:bodyPr>
          <a:lstStyle/>
          <a:p>
            <a:pPr algn="l">
              <a:lnSpc>
                <a:spcPts val="2800"/>
              </a:lnSpc>
              <a:spcBef>
                <a:spcPct val="0"/>
              </a:spcBef>
            </a:pPr>
            <a:r>
              <a:rPr lang="en-US" b="true" sz="2000" i="true" spc="42">
                <a:solidFill>
                  <a:srgbClr val="FFFFFF"/>
                </a:solidFill>
                <a:latin typeface="Poppins Medium Italics"/>
                <a:ea typeface="Poppins Medium Italics"/>
                <a:cs typeface="Poppins Medium Italics"/>
                <a:sym typeface="Poppins Medium Italics"/>
              </a:rPr>
              <a:t>STEP 7 </a:t>
            </a:r>
            <a:r>
              <a:rPr lang="en-US" b="true" sz="2000" i="true" spc="42">
                <a:solidFill>
                  <a:srgbClr val="FFFFFF"/>
                </a:solidFill>
                <a:latin typeface="Poppins Medium Italics"/>
                <a:ea typeface="Poppins Medium Italics"/>
                <a:cs typeface="Poppins Medium Italics"/>
                <a:sym typeface="Poppins Medium Italics"/>
              </a:rPr>
              <a:t>DEPLOYMENT </a:t>
            </a: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1609894"/>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1028700" y="1772211"/>
            <a:ext cx="2323552" cy="2323552"/>
          </a:xfrm>
          <a:custGeom>
            <a:avLst/>
            <a:gdLst/>
            <a:ahLst/>
            <a:cxnLst/>
            <a:rect r="r" b="b" t="t" l="l"/>
            <a:pathLst>
              <a:path h="2323552" w="2323552">
                <a:moveTo>
                  <a:pt x="0" y="0"/>
                </a:moveTo>
                <a:lnTo>
                  <a:pt x="2323552" y="0"/>
                </a:lnTo>
                <a:lnTo>
                  <a:pt x="2323552" y="2323552"/>
                </a:lnTo>
                <a:lnTo>
                  <a:pt x="0" y="2323552"/>
                </a:lnTo>
                <a:lnTo>
                  <a:pt x="0" y="0"/>
                </a:lnTo>
                <a:close/>
              </a:path>
            </a:pathLst>
          </a:custGeom>
          <a:blipFill>
            <a:blip r:embed="rId2"/>
            <a:stretch>
              <a:fillRect l="0" t="0" r="0" b="0"/>
            </a:stretch>
          </a:blipFill>
        </p:spPr>
      </p:sp>
      <p:sp>
        <p:nvSpPr>
          <p:cNvPr name="Freeform 4" id="4"/>
          <p:cNvSpPr/>
          <p:nvPr/>
        </p:nvSpPr>
        <p:spPr>
          <a:xfrm flipH="false" flipV="false" rot="0">
            <a:off x="8272001" y="7854402"/>
            <a:ext cx="4427691" cy="2213845"/>
          </a:xfrm>
          <a:custGeom>
            <a:avLst/>
            <a:gdLst/>
            <a:ahLst/>
            <a:cxnLst/>
            <a:rect r="r" b="b" t="t" l="l"/>
            <a:pathLst>
              <a:path h="2213845" w="4427691">
                <a:moveTo>
                  <a:pt x="0" y="0"/>
                </a:moveTo>
                <a:lnTo>
                  <a:pt x="4427690" y="0"/>
                </a:lnTo>
                <a:lnTo>
                  <a:pt x="4427690" y="2213845"/>
                </a:lnTo>
                <a:lnTo>
                  <a:pt x="0" y="2213845"/>
                </a:lnTo>
                <a:lnTo>
                  <a:pt x="0" y="0"/>
                </a:lnTo>
                <a:close/>
              </a:path>
            </a:pathLst>
          </a:custGeom>
          <a:blipFill>
            <a:blip r:embed="rId3"/>
            <a:stretch>
              <a:fillRect l="0" t="0" r="0" b="0"/>
            </a:stretch>
          </a:blipFill>
        </p:spPr>
      </p:sp>
      <p:sp>
        <p:nvSpPr>
          <p:cNvPr name="Freeform 5" id="5"/>
          <p:cNvSpPr/>
          <p:nvPr/>
        </p:nvSpPr>
        <p:spPr>
          <a:xfrm flipH="false" flipV="false" rot="0">
            <a:off x="1028700" y="7811246"/>
            <a:ext cx="3073484" cy="2152735"/>
          </a:xfrm>
          <a:custGeom>
            <a:avLst/>
            <a:gdLst/>
            <a:ahLst/>
            <a:cxnLst/>
            <a:rect r="r" b="b" t="t" l="l"/>
            <a:pathLst>
              <a:path h="2152735" w="3073484">
                <a:moveTo>
                  <a:pt x="0" y="0"/>
                </a:moveTo>
                <a:lnTo>
                  <a:pt x="3073484" y="0"/>
                </a:lnTo>
                <a:lnTo>
                  <a:pt x="3073484" y="2152735"/>
                </a:lnTo>
                <a:lnTo>
                  <a:pt x="0" y="2152735"/>
                </a:lnTo>
                <a:lnTo>
                  <a:pt x="0" y="0"/>
                </a:lnTo>
                <a:close/>
              </a:path>
            </a:pathLst>
          </a:custGeom>
          <a:blipFill>
            <a:blip r:embed="rId4"/>
            <a:stretch>
              <a:fillRect l="0" t="0" r="0" b="0"/>
            </a:stretch>
          </a:blipFill>
        </p:spPr>
      </p:sp>
      <p:sp>
        <p:nvSpPr>
          <p:cNvPr name="Freeform 6" id="6"/>
          <p:cNvSpPr/>
          <p:nvPr/>
        </p:nvSpPr>
        <p:spPr>
          <a:xfrm flipH="false" flipV="false" rot="0">
            <a:off x="1028700" y="4636135"/>
            <a:ext cx="2555986" cy="2555986"/>
          </a:xfrm>
          <a:custGeom>
            <a:avLst/>
            <a:gdLst/>
            <a:ahLst/>
            <a:cxnLst/>
            <a:rect r="r" b="b" t="t" l="l"/>
            <a:pathLst>
              <a:path h="2555986" w="2555986">
                <a:moveTo>
                  <a:pt x="0" y="0"/>
                </a:moveTo>
                <a:lnTo>
                  <a:pt x="2555986" y="0"/>
                </a:lnTo>
                <a:lnTo>
                  <a:pt x="2555986" y="2555986"/>
                </a:lnTo>
                <a:lnTo>
                  <a:pt x="0" y="2555986"/>
                </a:lnTo>
                <a:lnTo>
                  <a:pt x="0" y="0"/>
                </a:lnTo>
                <a:close/>
              </a:path>
            </a:pathLst>
          </a:custGeom>
          <a:blipFill>
            <a:blip r:embed="rId5"/>
            <a:stretch>
              <a:fillRect l="0" t="0" r="0" b="0"/>
            </a:stretch>
          </a:blipFill>
        </p:spPr>
      </p:sp>
      <p:sp>
        <p:nvSpPr>
          <p:cNvPr name="Freeform 7" id="7"/>
          <p:cNvSpPr/>
          <p:nvPr/>
        </p:nvSpPr>
        <p:spPr>
          <a:xfrm flipH="false" flipV="false" rot="0">
            <a:off x="13885412" y="7898564"/>
            <a:ext cx="3887844" cy="2186912"/>
          </a:xfrm>
          <a:custGeom>
            <a:avLst/>
            <a:gdLst/>
            <a:ahLst/>
            <a:cxnLst/>
            <a:rect r="r" b="b" t="t" l="l"/>
            <a:pathLst>
              <a:path h="2186912" w="3887844">
                <a:moveTo>
                  <a:pt x="0" y="0"/>
                </a:moveTo>
                <a:lnTo>
                  <a:pt x="3887844" y="0"/>
                </a:lnTo>
                <a:lnTo>
                  <a:pt x="3887844" y="2186913"/>
                </a:lnTo>
                <a:lnTo>
                  <a:pt x="0" y="2186913"/>
                </a:lnTo>
                <a:lnTo>
                  <a:pt x="0" y="0"/>
                </a:lnTo>
                <a:close/>
              </a:path>
            </a:pathLst>
          </a:custGeom>
          <a:blipFill>
            <a:blip r:embed="rId6"/>
            <a:stretch>
              <a:fillRect l="0" t="0" r="0" b="0"/>
            </a:stretch>
          </a:blipFill>
        </p:spPr>
      </p:sp>
      <p:sp>
        <p:nvSpPr>
          <p:cNvPr name="Freeform 8" id="8"/>
          <p:cNvSpPr/>
          <p:nvPr/>
        </p:nvSpPr>
        <p:spPr>
          <a:xfrm flipH="false" flipV="false" rot="0">
            <a:off x="13885412" y="1772211"/>
            <a:ext cx="3887844" cy="2915883"/>
          </a:xfrm>
          <a:custGeom>
            <a:avLst/>
            <a:gdLst/>
            <a:ahLst/>
            <a:cxnLst/>
            <a:rect r="r" b="b" t="t" l="l"/>
            <a:pathLst>
              <a:path h="2915883" w="3887844">
                <a:moveTo>
                  <a:pt x="0" y="0"/>
                </a:moveTo>
                <a:lnTo>
                  <a:pt x="3887844" y="0"/>
                </a:lnTo>
                <a:lnTo>
                  <a:pt x="3887844" y="2915883"/>
                </a:lnTo>
                <a:lnTo>
                  <a:pt x="0" y="2915883"/>
                </a:lnTo>
                <a:lnTo>
                  <a:pt x="0" y="0"/>
                </a:lnTo>
                <a:close/>
              </a:path>
            </a:pathLst>
          </a:custGeom>
          <a:blipFill>
            <a:blip r:embed="rId7"/>
            <a:stretch>
              <a:fillRect l="0" t="0" r="0" b="0"/>
            </a:stretch>
          </a:blipFill>
        </p:spPr>
      </p:sp>
      <p:sp>
        <p:nvSpPr>
          <p:cNvPr name="Freeform 9" id="9"/>
          <p:cNvSpPr/>
          <p:nvPr/>
        </p:nvSpPr>
        <p:spPr>
          <a:xfrm flipH="false" flipV="false" rot="0">
            <a:off x="3998211" y="1859910"/>
            <a:ext cx="2337682" cy="2337682"/>
          </a:xfrm>
          <a:custGeom>
            <a:avLst/>
            <a:gdLst/>
            <a:ahLst/>
            <a:cxnLst/>
            <a:rect r="r" b="b" t="t" l="l"/>
            <a:pathLst>
              <a:path h="2337682" w="2337682">
                <a:moveTo>
                  <a:pt x="0" y="0"/>
                </a:moveTo>
                <a:lnTo>
                  <a:pt x="2337682" y="0"/>
                </a:lnTo>
                <a:lnTo>
                  <a:pt x="2337682" y="2337682"/>
                </a:lnTo>
                <a:lnTo>
                  <a:pt x="0" y="2337682"/>
                </a:lnTo>
                <a:lnTo>
                  <a:pt x="0" y="0"/>
                </a:lnTo>
                <a:close/>
              </a:path>
            </a:pathLst>
          </a:custGeom>
          <a:blipFill>
            <a:blip r:embed="rId8"/>
            <a:stretch>
              <a:fillRect l="0" t="0" r="0" b="0"/>
            </a:stretch>
          </a:blipFill>
        </p:spPr>
      </p:sp>
      <p:sp>
        <p:nvSpPr>
          <p:cNvPr name="Freeform 10" id="10"/>
          <p:cNvSpPr/>
          <p:nvPr/>
        </p:nvSpPr>
        <p:spPr>
          <a:xfrm flipH="false" flipV="false" rot="0">
            <a:off x="6981851" y="1859910"/>
            <a:ext cx="5885694" cy="2148154"/>
          </a:xfrm>
          <a:custGeom>
            <a:avLst/>
            <a:gdLst/>
            <a:ahLst/>
            <a:cxnLst/>
            <a:rect r="r" b="b" t="t" l="l"/>
            <a:pathLst>
              <a:path h="2148154" w="5885694">
                <a:moveTo>
                  <a:pt x="0" y="0"/>
                </a:moveTo>
                <a:lnTo>
                  <a:pt x="5885694" y="0"/>
                </a:lnTo>
                <a:lnTo>
                  <a:pt x="5885694" y="2148154"/>
                </a:lnTo>
                <a:lnTo>
                  <a:pt x="0" y="2148154"/>
                </a:lnTo>
                <a:lnTo>
                  <a:pt x="0" y="0"/>
                </a:lnTo>
                <a:close/>
              </a:path>
            </a:pathLst>
          </a:custGeom>
          <a:blipFill>
            <a:blip r:embed="rId9"/>
            <a:stretch>
              <a:fillRect l="0" t="0" r="0" b="0"/>
            </a:stretch>
          </a:blipFill>
        </p:spPr>
      </p:sp>
      <p:sp>
        <p:nvSpPr>
          <p:cNvPr name="Freeform 11" id="11"/>
          <p:cNvSpPr/>
          <p:nvPr/>
        </p:nvSpPr>
        <p:spPr>
          <a:xfrm flipH="false" flipV="false" rot="0">
            <a:off x="4459460" y="4636135"/>
            <a:ext cx="2626821" cy="2626821"/>
          </a:xfrm>
          <a:custGeom>
            <a:avLst/>
            <a:gdLst/>
            <a:ahLst/>
            <a:cxnLst/>
            <a:rect r="r" b="b" t="t" l="l"/>
            <a:pathLst>
              <a:path h="2626821" w="2626821">
                <a:moveTo>
                  <a:pt x="0" y="0"/>
                </a:moveTo>
                <a:lnTo>
                  <a:pt x="2626820" y="0"/>
                </a:lnTo>
                <a:lnTo>
                  <a:pt x="2626820" y="2626821"/>
                </a:lnTo>
                <a:lnTo>
                  <a:pt x="0" y="2626821"/>
                </a:lnTo>
                <a:lnTo>
                  <a:pt x="0" y="0"/>
                </a:lnTo>
                <a:close/>
              </a:path>
            </a:pathLst>
          </a:custGeom>
          <a:blipFill>
            <a:blip r:embed="rId10"/>
            <a:stretch>
              <a:fillRect l="0" t="0" r="0" b="0"/>
            </a:stretch>
          </a:blipFill>
        </p:spPr>
      </p:sp>
      <p:sp>
        <p:nvSpPr>
          <p:cNvPr name="Freeform 12" id="12"/>
          <p:cNvSpPr/>
          <p:nvPr/>
        </p:nvSpPr>
        <p:spPr>
          <a:xfrm flipH="false" flipV="false" rot="0">
            <a:off x="4732492" y="7610193"/>
            <a:ext cx="2353788" cy="2353788"/>
          </a:xfrm>
          <a:custGeom>
            <a:avLst/>
            <a:gdLst/>
            <a:ahLst/>
            <a:cxnLst/>
            <a:rect r="r" b="b" t="t" l="l"/>
            <a:pathLst>
              <a:path h="2353788" w="2353788">
                <a:moveTo>
                  <a:pt x="0" y="0"/>
                </a:moveTo>
                <a:lnTo>
                  <a:pt x="2353788" y="0"/>
                </a:lnTo>
                <a:lnTo>
                  <a:pt x="2353788" y="2353788"/>
                </a:lnTo>
                <a:lnTo>
                  <a:pt x="0" y="2353788"/>
                </a:lnTo>
                <a:lnTo>
                  <a:pt x="0" y="0"/>
                </a:lnTo>
                <a:close/>
              </a:path>
            </a:pathLst>
          </a:custGeom>
          <a:blipFill>
            <a:blip r:embed="rId11"/>
            <a:stretch>
              <a:fillRect l="0" t="0" r="0" b="0"/>
            </a:stretch>
          </a:blipFill>
        </p:spPr>
      </p:sp>
      <p:sp>
        <p:nvSpPr>
          <p:cNvPr name="Freeform 13" id="13"/>
          <p:cNvSpPr/>
          <p:nvPr/>
        </p:nvSpPr>
        <p:spPr>
          <a:xfrm flipH="false" flipV="false" rot="0">
            <a:off x="13585932" y="4970872"/>
            <a:ext cx="4702068" cy="2644913"/>
          </a:xfrm>
          <a:custGeom>
            <a:avLst/>
            <a:gdLst/>
            <a:ahLst/>
            <a:cxnLst/>
            <a:rect r="r" b="b" t="t" l="l"/>
            <a:pathLst>
              <a:path h="2644913" w="4702068">
                <a:moveTo>
                  <a:pt x="0" y="0"/>
                </a:moveTo>
                <a:lnTo>
                  <a:pt x="4702068" y="0"/>
                </a:lnTo>
                <a:lnTo>
                  <a:pt x="4702068" y="2644914"/>
                </a:lnTo>
                <a:lnTo>
                  <a:pt x="0" y="2644914"/>
                </a:lnTo>
                <a:lnTo>
                  <a:pt x="0" y="0"/>
                </a:lnTo>
                <a:close/>
              </a:path>
            </a:pathLst>
          </a:custGeom>
          <a:blipFill>
            <a:blip r:embed="rId12"/>
            <a:stretch>
              <a:fillRect l="0" t="0" r="0" b="0"/>
            </a:stretch>
          </a:blipFill>
        </p:spPr>
      </p:sp>
      <p:sp>
        <p:nvSpPr>
          <p:cNvPr name="Freeform 14" id="14"/>
          <p:cNvSpPr/>
          <p:nvPr/>
        </p:nvSpPr>
        <p:spPr>
          <a:xfrm flipH="false" flipV="false" rot="0">
            <a:off x="7962580" y="4421371"/>
            <a:ext cx="5308969" cy="3185381"/>
          </a:xfrm>
          <a:custGeom>
            <a:avLst/>
            <a:gdLst/>
            <a:ahLst/>
            <a:cxnLst/>
            <a:rect r="r" b="b" t="t" l="l"/>
            <a:pathLst>
              <a:path h="3185381" w="5308969">
                <a:moveTo>
                  <a:pt x="0" y="0"/>
                </a:moveTo>
                <a:lnTo>
                  <a:pt x="5308969" y="0"/>
                </a:lnTo>
                <a:lnTo>
                  <a:pt x="5308969" y="3185381"/>
                </a:lnTo>
                <a:lnTo>
                  <a:pt x="0" y="3185381"/>
                </a:lnTo>
                <a:lnTo>
                  <a:pt x="0" y="0"/>
                </a:lnTo>
                <a:close/>
              </a:path>
            </a:pathLst>
          </a:custGeom>
          <a:blipFill>
            <a:blip r:embed="rId13"/>
            <a:stretch>
              <a:fillRect l="0" t="0" r="0" b="0"/>
            </a:stretch>
          </a:blipFill>
        </p:spPr>
      </p:sp>
      <p:sp>
        <p:nvSpPr>
          <p:cNvPr name="TextBox 15" id="15"/>
          <p:cNvSpPr txBox="true"/>
          <p:nvPr/>
        </p:nvSpPr>
        <p:spPr>
          <a:xfrm rot="0">
            <a:off x="3054603" y="492682"/>
            <a:ext cx="12178795" cy="655983"/>
          </a:xfrm>
          <a:prstGeom prst="rect">
            <a:avLst/>
          </a:prstGeom>
        </p:spPr>
        <p:txBody>
          <a:bodyPr anchor="t" rtlCol="false" tIns="0" lIns="0" bIns="0" rIns="0">
            <a:spAutoFit/>
          </a:bodyPr>
          <a:lstStyle/>
          <a:p>
            <a:pPr algn="l">
              <a:lnSpc>
                <a:spcPts val="5116"/>
              </a:lnSpc>
              <a:spcBef>
                <a:spcPct val="0"/>
              </a:spcBef>
            </a:pPr>
            <a:r>
              <a:rPr lang="en-US" sz="3654" i="true" spc="76">
                <a:solidFill>
                  <a:srgbClr val="FFFFFF"/>
                </a:solidFill>
                <a:latin typeface="Poppins Italics"/>
                <a:ea typeface="Poppins Italics"/>
                <a:cs typeface="Poppins Italics"/>
                <a:sym typeface="Poppins Italics"/>
              </a:rPr>
              <a:t>TOOLS PROGRAMMING LANGUAGES + FRAMEWORKS</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1597604"/>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152883" y="3982501"/>
            <a:ext cx="17982234" cy="6016771"/>
          </a:xfrm>
          <a:custGeom>
            <a:avLst/>
            <a:gdLst/>
            <a:ahLst/>
            <a:cxnLst/>
            <a:rect r="r" b="b" t="t" l="l"/>
            <a:pathLst>
              <a:path h="6016771" w="17982234">
                <a:moveTo>
                  <a:pt x="0" y="0"/>
                </a:moveTo>
                <a:lnTo>
                  <a:pt x="17982234" y="0"/>
                </a:lnTo>
                <a:lnTo>
                  <a:pt x="17982234" y="6016771"/>
                </a:lnTo>
                <a:lnTo>
                  <a:pt x="0" y="6016771"/>
                </a:lnTo>
                <a:lnTo>
                  <a:pt x="0" y="0"/>
                </a:lnTo>
                <a:close/>
              </a:path>
            </a:pathLst>
          </a:custGeom>
          <a:blipFill>
            <a:blip r:embed="rId2"/>
            <a:stretch>
              <a:fillRect l="-435" t="-3754" r="-435" b="0"/>
            </a:stretch>
          </a:blipFill>
          <a:ln w="9525" cap="sq">
            <a:solidFill>
              <a:srgbClr val="F49A7D"/>
            </a:solidFill>
            <a:prstDash val="solid"/>
            <a:miter/>
          </a:ln>
        </p:spPr>
      </p:sp>
      <p:sp>
        <p:nvSpPr>
          <p:cNvPr name="TextBox 4" id="4"/>
          <p:cNvSpPr txBox="true"/>
          <p:nvPr/>
        </p:nvSpPr>
        <p:spPr>
          <a:xfrm rot="0">
            <a:off x="3837335" y="550437"/>
            <a:ext cx="10613330" cy="823176"/>
          </a:xfrm>
          <a:prstGeom prst="rect">
            <a:avLst/>
          </a:prstGeom>
        </p:spPr>
        <p:txBody>
          <a:bodyPr anchor="t" rtlCol="false" tIns="0" lIns="0" bIns="0" rIns="0">
            <a:spAutoFit/>
          </a:bodyPr>
          <a:lstStyle/>
          <a:p>
            <a:pPr algn="ctr">
              <a:lnSpc>
                <a:spcPts val="6347"/>
              </a:lnSpc>
              <a:spcBef>
                <a:spcPct val="0"/>
              </a:spcBef>
            </a:pPr>
            <a:r>
              <a:rPr lang="en-US" sz="4533" spc="95">
                <a:solidFill>
                  <a:srgbClr val="FFFFFF"/>
                </a:solidFill>
                <a:latin typeface="Poppins"/>
                <a:ea typeface="Poppins"/>
                <a:cs typeface="Poppins"/>
                <a:sym typeface="Poppins"/>
              </a:rPr>
              <a:t>CONCLUSION</a:t>
            </a:r>
          </a:p>
        </p:txBody>
      </p:sp>
      <p:sp>
        <p:nvSpPr>
          <p:cNvPr name="TextBox 5" id="5"/>
          <p:cNvSpPr txBox="true"/>
          <p:nvPr/>
        </p:nvSpPr>
        <p:spPr>
          <a:xfrm rot="0">
            <a:off x="119966" y="1764446"/>
            <a:ext cx="16230600" cy="1998980"/>
          </a:xfrm>
          <a:prstGeom prst="rect">
            <a:avLst/>
          </a:prstGeom>
        </p:spPr>
        <p:txBody>
          <a:bodyPr anchor="t" rtlCol="false" tIns="0" lIns="0" bIns="0" rIns="0">
            <a:spAutoFit/>
          </a:bodyPr>
          <a:lstStyle/>
          <a:p>
            <a:pPr algn="l">
              <a:lnSpc>
                <a:spcPts val="3220"/>
              </a:lnSpc>
              <a:spcBef>
                <a:spcPct val="0"/>
              </a:spcBef>
            </a:pPr>
            <a:r>
              <a:rPr lang="en-US" sz="2300" spc="48">
                <a:solidFill>
                  <a:srgbClr val="FFFFFF"/>
                </a:solidFill>
                <a:latin typeface="Poppins"/>
                <a:ea typeface="Poppins"/>
                <a:cs typeface="Poppins"/>
                <a:sym typeface="Poppins"/>
              </a:rPr>
              <a:t>We were able to make a full Proactive attrition system that is not only detect the chance for the employee to leave but also empower the actions taken by companies to keep their talents and save their recruitments costs by using variety of machine learning methods (supervised-unsupervised) learning combined by preprocessing techniques like standardization smote  gird search and PCA to achieve max performance from our models</a:t>
            </a:r>
          </a:p>
        </p:txBody>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966054" y="3360874"/>
            <a:ext cx="5255505" cy="896676"/>
            <a:chOff x="0" y="0"/>
            <a:chExt cx="1384166" cy="236162"/>
          </a:xfrm>
        </p:grpSpPr>
        <p:sp>
          <p:nvSpPr>
            <p:cNvPr name="Freeform 3" id="3"/>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4" id="4"/>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F4F4F4"/>
                  </a:solidFill>
                  <a:latin typeface="Poppins Medium"/>
                  <a:ea typeface="Poppins Medium"/>
                  <a:cs typeface="Poppins Medium"/>
                  <a:sym typeface="Poppins Medium"/>
                </a:rPr>
                <a:t>AHMED FEKRY MOHAMED </a:t>
              </a:r>
            </a:p>
          </p:txBody>
        </p:sp>
      </p:grpSp>
      <p:grpSp>
        <p:nvGrpSpPr>
          <p:cNvPr name="Group 5" id="5"/>
          <p:cNvGrpSpPr/>
          <p:nvPr/>
        </p:nvGrpSpPr>
        <p:grpSpPr>
          <a:xfrm rot="0">
            <a:off x="2966054" y="4847727"/>
            <a:ext cx="5255505" cy="896676"/>
            <a:chOff x="0" y="0"/>
            <a:chExt cx="1384166" cy="236162"/>
          </a:xfrm>
        </p:grpSpPr>
        <p:sp>
          <p:nvSpPr>
            <p:cNvPr name="Freeform 6" id="6"/>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7" id="7"/>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F4F4F4"/>
                  </a:solidFill>
                  <a:latin typeface="Poppins Medium"/>
                  <a:ea typeface="Poppins Medium"/>
                  <a:cs typeface="Poppins Medium"/>
                  <a:sym typeface="Poppins Medium"/>
                </a:rPr>
                <a:t>YOUSIF MOAZ ELBADRY </a:t>
              </a:r>
            </a:p>
          </p:txBody>
        </p:sp>
      </p:grpSp>
      <p:grpSp>
        <p:nvGrpSpPr>
          <p:cNvPr name="Group 8" id="8"/>
          <p:cNvGrpSpPr/>
          <p:nvPr/>
        </p:nvGrpSpPr>
        <p:grpSpPr>
          <a:xfrm rot="0">
            <a:off x="11192867" y="3403162"/>
            <a:ext cx="5255505" cy="896676"/>
            <a:chOff x="0" y="0"/>
            <a:chExt cx="1384166" cy="236162"/>
          </a:xfrm>
        </p:grpSpPr>
        <p:sp>
          <p:nvSpPr>
            <p:cNvPr name="Freeform 9" id="9"/>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10" id="10"/>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F4F4F4"/>
                  </a:solidFill>
                  <a:latin typeface="Poppins Medium"/>
                  <a:ea typeface="Poppins Medium"/>
                  <a:cs typeface="Poppins Medium"/>
                  <a:sym typeface="Poppins Medium"/>
                </a:rPr>
                <a:t>MAZEN KAMAL MORSY</a:t>
              </a:r>
            </a:p>
          </p:txBody>
        </p:sp>
      </p:grpSp>
      <p:grpSp>
        <p:nvGrpSpPr>
          <p:cNvPr name="Group 11" id="11"/>
          <p:cNvGrpSpPr/>
          <p:nvPr/>
        </p:nvGrpSpPr>
        <p:grpSpPr>
          <a:xfrm rot="0">
            <a:off x="11192867" y="4974591"/>
            <a:ext cx="5255505" cy="896676"/>
            <a:chOff x="0" y="0"/>
            <a:chExt cx="1384166" cy="236162"/>
          </a:xfrm>
        </p:grpSpPr>
        <p:sp>
          <p:nvSpPr>
            <p:cNvPr name="Freeform 12" id="12"/>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13" id="13"/>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F4F4F4"/>
                  </a:solidFill>
                  <a:latin typeface="Poppins Medium"/>
                  <a:ea typeface="Poppins Medium"/>
                  <a:cs typeface="Poppins Medium"/>
                  <a:sym typeface="Poppins Medium"/>
                </a:rPr>
                <a:t>SHAIMAA AHMED FOUAD</a:t>
              </a:r>
            </a:p>
          </p:txBody>
        </p:sp>
      </p:grpSp>
      <p:grpSp>
        <p:nvGrpSpPr>
          <p:cNvPr name="Group 14" id="14"/>
          <p:cNvGrpSpPr/>
          <p:nvPr/>
        </p:nvGrpSpPr>
        <p:grpSpPr>
          <a:xfrm rot="0">
            <a:off x="2966054" y="6671484"/>
            <a:ext cx="5255505" cy="896676"/>
            <a:chOff x="0" y="0"/>
            <a:chExt cx="1384166" cy="236162"/>
          </a:xfrm>
        </p:grpSpPr>
        <p:sp>
          <p:nvSpPr>
            <p:cNvPr name="Freeform 15" id="15"/>
            <p:cNvSpPr/>
            <p:nvPr/>
          </p:nvSpPr>
          <p:spPr>
            <a:xfrm flipH="false" flipV="false" rot="0">
              <a:off x="0" y="0"/>
              <a:ext cx="1384166" cy="236162"/>
            </a:xfrm>
            <a:custGeom>
              <a:avLst/>
              <a:gdLst/>
              <a:ahLst/>
              <a:cxnLst/>
              <a:rect r="r" b="b" t="t" l="l"/>
              <a:pathLst>
                <a:path h="236162" w="1384166">
                  <a:moveTo>
                    <a:pt x="118081" y="0"/>
                  </a:moveTo>
                  <a:lnTo>
                    <a:pt x="1266085" y="0"/>
                  </a:lnTo>
                  <a:cubicBezTo>
                    <a:pt x="1297402" y="0"/>
                    <a:pt x="1327437" y="12441"/>
                    <a:pt x="1349581" y="34585"/>
                  </a:cubicBezTo>
                  <a:cubicBezTo>
                    <a:pt x="1371725" y="56730"/>
                    <a:pt x="1384166" y="86764"/>
                    <a:pt x="1384166" y="118081"/>
                  </a:cubicBezTo>
                  <a:lnTo>
                    <a:pt x="1384166" y="118081"/>
                  </a:lnTo>
                  <a:cubicBezTo>
                    <a:pt x="1384166" y="149398"/>
                    <a:pt x="1371725" y="179432"/>
                    <a:pt x="1349581" y="201577"/>
                  </a:cubicBezTo>
                  <a:cubicBezTo>
                    <a:pt x="1327437" y="223721"/>
                    <a:pt x="1297402" y="236162"/>
                    <a:pt x="1266085" y="236162"/>
                  </a:cubicBezTo>
                  <a:lnTo>
                    <a:pt x="118081" y="236162"/>
                  </a:lnTo>
                  <a:cubicBezTo>
                    <a:pt x="86764" y="236162"/>
                    <a:pt x="56730" y="223721"/>
                    <a:pt x="34585" y="201577"/>
                  </a:cubicBezTo>
                  <a:cubicBezTo>
                    <a:pt x="12441" y="179432"/>
                    <a:pt x="0" y="149398"/>
                    <a:pt x="0" y="118081"/>
                  </a:cubicBezTo>
                  <a:lnTo>
                    <a:pt x="0" y="118081"/>
                  </a:lnTo>
                  <a:cubicBezTo>
                    <a:pt x="0" y="86764"/>
                    <a:pt x="12441" y="56730"/>
                    <a:pt x="34585" y="34585"/>
                  </a:cubicBezTo>
                  <a:cubicBezTo>
                    <a:pt x="56730" y="12441"/>
                    <a:pt x="86764" y="0"/>
                    <a:pt x="118081" y="0"/>
                  </a:cubicBezTo>
                  <a:close/>
                </a:path>
              </a:pathLst>
            </a:custGeom>
            <a:gradFill rotWithShape="true">
              <a:gsLst>
                <a:gs pos="0">
                  <a:srgbClr val="590E1E">
                    <a:alpha val="100000"/>
                  </a:srgbClr>
                </a:gs>
                <a:gs pos="100000">
                  <a:srgbClr val="000000">
                    <a:alpha val="100000"/>
                  </a:srgbClr>
                </a:gs>
              </a:gsLst>
              <a:lin ang="0"/>
            </a:gradFill>
            <a:ln w="9525" cap="rnd">
              <a:solidFill>
                <a:srgbClr val="F4F4F4"/>
              </a:solidFill>
              <a:prstDash val="solid"/>
              <a:round/>
            </a:ln>
          </p:spPr>
        </p:sp>
        <p:sp>
          <p:nvSpPr>
            <p:cNvPr name="TextBox 16" id="16"/>
            <p:cNvSpPr txBox="true"/>
            <p:nvPr/>
          </p:nvSpPr>
          <p:spPr>
            <a:xfrm>
              <a:off x="0" y="-95250"/>
              <a:ext cx="1384166" cy="331412"/>
            </a:xfrm>
            <a:prstGeom prst="rect">
              <a:avLst/>
            </a:prstGeom>
          </p:spPr>
          <p:txBody>
            <a:bodyPr anchor="ctr" rtlCol="false" tIns="50800" lIns="50800" bIns="50800" rIns="50800"/>
            <a:lstStyle/>
            <a:p>
              <a:pPr algn="ctr">
                <a:lnSpc>
                  <a:spcPts val="4510"/>
                </a:lnSpc>
              </a:pPr>
              <a:r>
                <a:rPr lang="en-US" b="true" sz="3221" spc="67">
                  <a:solidFill>
                    <a:srgbClr val="F4F4F4"/>
                  </a:solidFill>
                  <a:latin typeface="Poppins Medium"/>
                  <a:ea typeface="Poppins Medium"/>
                  <a:cs typeface="Poppins Medium"/>
                  <a:sym typeface="Poppins Medium"/>
                </a:rPr>
                <a:t>YOUSSEFAHMED FOUAD</a:t>
              </a:r>
            </a:p>
          </p:txBody>
        </p:sp>
      </p:grpSp>
      <p:sp>
        <p:nvSpPr>
          <p:cNvPr name="TextBox 17" id="17"/>
          <p:cNvSpPr txBox="true"/>
          <p:nvPr/>
        </p:nvSpPr>
        <p:spPr>
          <a:xfrm rot="0">
            <a:off x="6771022" y="1743202"/>
            <a:ext cx="4745955" cy="731847"/>
          </a:xfrm>
          <a:prstGeom prst="rect">
            <a:avLst/>
          </a:prstGeom>
        </p:spPr>
        <p:txBody>
          <a:bodyPr anchor="t" rtlCol="false" tIns="0" lIns="0" bIns="0" rIns="0">
            <a:spAutoFit/>
          </a:bodyPr>
          <a:lstStyle/>
          <a:p>
            <a:pPr algn="ctr">
              <a:lnSpc>
                <a:spcPts val="5082"/>
              </a:lnSpc>
            </a:pPr>
            <a:r>
              <a:rPr lang="en-US" b="true" sz="5350" spc="-224">
                <a:solidFill>
                  <a:srgbClr val="F4F4F4"/>
                </a:solidFill>
                <a:latin typeface="Poppins Medium"/>
                <a:ea typeface="Poppins Medium"/>
                <a:cs typeface="Poppins Medium"/>
                <a:sym typeface="Poppins Medium"/>
              </a:rPr>
              <a:t>prepared by</a:t>
            </a:r>
          </a:p>
        </p:txBody>
      </p:sp>
      <p:grpSp>
        <p:nvGrpSpPr>
          <p:cNvPr name="Group 18" id="18"/>
          <p:cNvGrpSpPr/>
          <p:nvPr/>
        </p:nvGrpSpPr>
        <p:grpSpPr>
          <a:xfrm rot="0">
            <a:off x="1839628" y="3403162"/>
            <a:ext cx="812101" cy="81210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1</a:t>
              </a:r>
            </a:p>
          </p:txBody>
        </p:sp>
      </p:grpSp>
      <p:grpSp>
        <p:nvGrpSpPr>
          <p:cNvPr name="Group 21" id="21"/>
          <p:cNvGrpSpPr/>
          <p:nvPr/>
        </p:nvGrpSpPr>
        <p:grpSpPr>
          <a:xfrm rot="0">
            <a:off x="10066441" y="3403162"/>
            <a:ext cx="812101" cy="81210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2</a:t>
              </a:r>
            </a:p>
          </p:txBody>
        </p:sp>
      </p:grpSp>
      <p:grpSp>
        <p:nvGrpSpPr>
          <p:cNvPr name="Group 24" id="24"/>
          <p:cNvGrpSpPr/>
          <p:nvPr/>
        </p:nvGrpSpPr>
        <p:grpSpPr>
          <a:xfrm rot="0">
            <a:off x="1839628" y="4932303"/>
            <a:ext cx="812101" cy="81210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6" id="26"/>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3</a:t>
              </a:r>
            </a:p>
          </p:txBody>
        </p:sp>
      </p:grpSp>
      <p:grpSp>
        <p:nvGrpSpPr>
          <p:cNvPr name="Group 27" id="27"/>
          <p:cNvGrpSpPr/>
          <p:nvPr/>
        </p:nvGrpSpPr>
        <p:grpSpPr>
          <a:xfrm rot="0">
            <a:off x="10066441" y="4974591"/>
            <a:ext cx="812101" cy="81210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4</a:t>
              </a:r>
            </a:p>
          </p:txBody>
        </p:sp>
      </p:grpSp>
      <p:grpSp>
        <p:nvGrpSpPr>
          <p:cNvPr name="Group 30" id="30"/>
          <p:cNvGrpSpPr/>
          <p:nvPr/>
        </p:nvGrpSpPr>
        <p:grpSpPr>
          <a:xfrm rot="0">
            <a:off x="1839628" y="6756060"/>
            <a:ext cx="812101" cy="81210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a:ln w="9525" cap="sq">
              <a:solidFill>
                <a:srgbClr val="F4F4F4"/>
              </a:solidFill>
              <a:prstDash val="solid"/>
              <a:miter/>
            </a:ln>
          </p:spPr>
        </p:sp>
        <p:sp>
          <p:nvSpPr>
            <p:cNvPr name="TextBox 32" id="32"/>
            <p:cNvSpPr txBox="true"/>
            <p:nvPr/>
          </p:nvSpPr>
          <p:spPr>
            <a:xfrm>
              <a:off x="76200" y="9525"/>
              <a:ext cx="660400" cy="727075"/>
            </a:xfrm>
            <a:prstGeom prst="rect">
              <a:avLst/>
            </a:prstGeom>
          </p:spPr>
          <p:txBody>
            <a:bodyPr anchor="ctr" rtlCol="false" tIns="50800" lIns="50800" bIns="50800" rIns="50800"/>
            <a:lstStyle/>
            <a:p>
              <a:pPr algn="ctr">
                <a:lnSpc>
                  <a:spcPts val="3110"/>
                </a:lnSpc>
              </a:pPr>
              <a:r>
                <a:rPr lang="en-US" b="true" sz="2221" spc="46">
                  <a:solidFill>
                    <a:srgbClr val="FFFFFF"/>
                  </a:solidFill>
                  <a:latin typeface="Poppins Medium"/>
                  <a:ea typeface="Poppins Medium"/>
                  <a:cs typeface="Poppins Medium"/>
                  <a:sym typeface="Poppins Medium"/>
                </a:rPr>
                <a:t>5</a:t>
              </a:r>
            </a:p>
          </p:txBody>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2801318"/>
            <a:ext cx="18288000" cy="0"/>
          </a:xfrm>
          <a:prstGeom prst="line">
            <a:avLst/>
          </a:prstGeom>
          <a:ln cap="rnd" w="9525">
            <a:solidFill>
              <a:srgbClr val="F4F4F4"/>
            </a:solidFill>
            <a:prstDash val="solid"/>
            <a:headEnd type="none" len="sm" w="sm"/>
            <a:tailEnd type="none" len="sm" w="sm"/>
          </a:ln>
        </p:spPr>
      </p:sp>
      <p:sp>
        <p:nvSpPr>
          <p:cNvPr name="Freeform 3" id="3"/>
          <p:cNvSpPr/>
          <p:nvPr/>
        </p:nvSpPr>
        <p:spPr>
          <a:xfrm flipH="false" flipV="false" rot="0">
            <a:off x="11312364" y="2801318"/>
            <a:ext cx="6980399" cy="7485682"/>
          </a:xfrm>
          <a:custGeom>
            <a:avLst/>
            <a:gdLst/>
            <a:ahLst/>
            <a:cxnLst/>
            <a:rect r="r" b="b" t="t" l="l"/>
            <a:pathLst>
              <a:path h="7485682" w="6980399">
                <a:moveTo>
                  <a:pt x="0" y="0"/>
                </a:moveTo>
                <a:lnTo>
                  <a:pt x="6980398" y="0"/>
                </a:lnTo>
                <a:lnTo>
                  <a:pt x="6980398" y="7485682"/>
                </a:lnTo>
                <a:lnTo>
                  <a:pt x="0" y="7485682"/>
                </a:lnTo>
                <a:lnTo>
                  <a:pt x="0" y="0"/>
                </a:lnTo>
                <a:close/>
              </a:path>
            </a:pathLst>
          </a:custGeom>
          <a:blipFill>
            <a:blip r:embed="rId2"/>
            <a:stretch>
              <a:fillRect l="0" t="0" r="0" b="0"/>
            </a:stretch>
          </a:blipFill>
        </p:spPr>
      </p:sp>
      <p:sp>
        <p:nvSpPr>
          <p:cNvPr name="TextBox 4" id="4"/>
          <p:cNvSpPr txBox="true"/>
          <p:nvPr/>
        </p:nvSpPr>
        <p:spPr>
          <a:xfrm rot="0">
            <a:off x="5219471" y="971550"/>
            <a:ext cx="7849058" cy="1575756"/>
          </a:xfrm>
          <a:prstGeom prst="rect">
            <a:avLst/>
          </a:prstGeom>
        </p:spPr>
        <p:txBody>
          <a:bodyPr anchor="t" rtlCol="false" tIns="0" lIns="0" bIns="0" rIns="0">
            <a:spAutoFit/>
          </a:bodyPr>
          <a:lstStyle/>
          <a:p>
            <a:pPr algn="just">
              <a:lnSpc>
                <a:spcPts val="11622"/>
              </a:lnSpc>
            </a:pPr>
            <a:r>
              <a:rPr lang="en-US" b="true" sz="10019" spc="-420">
                <a:solidFill>
                  <a:srgbClr val="F4F4F4"/>
                </a:solidFill>
                <a:latin typeface="Poppins Medium"/>
                <a:ea typeface="Poppins Medium"/>
                <a:cs typeface="Poppins Medium"/>
                <a:sym typeface="Poppins Medium"/>
              </a:rPr>
              <a:t>Data science</a:t>
            </a:r>
          </a:p>
        </p:txBody>
      </p:sp>
      <p:sp>
        <p:nvSpPr>
          <p:cNvPr name="TextBox 5" id="5"/>
          <p:cNvSpPr txBox="true"/>
          <p:nvPr/>
        </p:nvSpPr>
        <p:spPr>
          <a:xfrm rot="0">
            <a:off x="1028700" y="3826359"/>
            <a:ext cx="9809677" cy="5340350"/>
          </a:xfrm>
          <a:prstGeom prst="rect">
            <a:avLst/>
          </a:prstGeom>
        </p:spPr>
        <p:txBody>
          <a:bodyPr anchor="t" rtlCol="false" tIns="0" lIns="0" bIns="0" rIns="0">
            <a:spAutoFit/>
          </a:bodyPr>
          <a:lstStyle/>
          <a:p>
            <a:pPr algn="l">
              <a:lnSpc>
                <a:spcPts val="6999"/>
              </a:lnSpc>
              <a:spcBef>
                <a:spcPct val="0"/>
              </a:spcBef>
            </a:pPr>
            <a:r>
              <a:rPr lang="en-US" sz="4999">
                <a:solidFill>
                  <a:srgbClr val="F4F4F4"/>
                </a:solidFill>
                <a:latin typeface="Inter Extra-Light"/>
                <a:ea typeface="Inter Extra-Light"/>
                <a:cs typeface="Inter Extra-Light"/>
                <a:sym typeface="Inter Extra-Light"/>
              </a:rPr>
              <a:t>Data science is the process of turning messy, raw data into clear, valuable insights by</a:t>
            </a:r>
            <a:r>
              <a:rPr lang="en-US" sz="4999">
                <a:solidFill>
                  <a:srgbClr val="F4F4F4"/>
                </a:solidFill>
                <a:latin typeface="Inter Extra-Light"/>
                <a:ea typeface="Inter Extra-Light"/>
                <a:cs typeface="Inter Extra-Light"/>
                <a:sym typeface="Inter Extra-Light"/>
              </a:rPr>
              <a:t> finding hidden patterns and trends, allowing for smarter, more informed decisions</a:t>
            </a:r>
          </a:p>
        </p:txBody>
      </p:sp>
      <p:sp>
        <p:nvSpPr>
          <p:cNvPr name="AutoShape 6" id="6"/>
          <p:cNvSpPr/>
          <p:nvPr/>
        </p:nvSpPr>
        <p:spPr>
          <a:xfrm flipV="true">
            <a:off x="11312364" y="2801318"/>
            <a:ext cx="0" cy="10321060"/>
          </a:xfrm>
          <a:prstGeom prst="line">
            <a:avLst/>
          </a:prstGeom>
          <a:ln cap="rnd" w="9525">
            <a:solidFill>
              <a:srgbClr val="F4F4F4"/>
            </a:solidFill>
            <a:prstDash val="solid"/>
            <a:headEnd type="none" len="sm" w="sm"/>
            <a:tailEnd type="none" len="sm" w="sm"/>
          </a:ln>
        </p:spPr>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3227868" y="4336787"/>
            <a:ext cx="11783046" cy="1794400"/>
          </a:xfrm>
          <a:prstGeom prst="rect">
            <a:avLst/>
          </a:prstGeom>
        </p:spPr>
        <p:txBody>
          <a:bodyPr anchor="t" rtlCol="false" tIns="0" lIns="0" bIns="0" rIns="0">
            <a:spAutoFit/>
          </a:bodyPr>
          <a:lstStyle/>
          <a:p>
            <a:pPr algn="ctr">
              <a:lnSpc>
                <a:spcPts val="12365"/>
              </a:lnSpc>
            </a:pPr>
            <a:r>
              <a:rPr lang="en-US" b="true" sz="13016" spc="-546">
                <a:solidFill>
                  <a:srgbClr val="F4F4F4"/>
                </a:solidFill>
                <a:latin typeface="Poppins Medium"/>
                <a:ea typeface="Poppins Medium"/>
                <a:cs typeface="Poppins Medium"/>
                <a:sym typeface="Poppins Medium"/>
              </a:rPr>
              <a:t>Thankyou</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2699283"/>
            <a:ext cx="18288000" cy="0"/>
          </a:xfrm>
          <a:prstGeom prst="line">
            <a:avLst/>
          </a:prstGeom>
          <a:ln cap="rnd" w="9525">
            <a:solidFill>
              <a:srgbClr val="F4F4F4"/>
            </a:solidFill>
            <a:prstDash val="solid"/>
            <a:headEnd type="none" len="sm" w="sm"/>
            <a:tailEnd type="none" len="sm" w="sm"/>
          </a:ln>
        </p:spPr>
      </p:sp>
      <p:sp>
        <p:nvSpPr>
          <p:cNvPr name="TextBox 3" id="3"/>
          <p:cNvSpPr txBox="true"/>
          <p:nvPr/>
        </p:nvSpPr>
        <p:spPr>
          <a:xfrm rot="0">
            <a:off x="4580286" y="1143000"/>
            <a:ext cx="9127428" cy="1185751"/>
          </a:xfrm>
          <a:prstGeom prst="rect">
            <a:avLst/>
          </a:prstGeom>
        </p:spPr>
        <p:txBody>
          <a:bodyPr anchor="t" rtlCol="false" tIns="0" lIns="0" bIns="0" rIns="0">
            <a:spAutoFit/>
          </a:bodyPr>
          <a:lstStyle/>
          <a:p>
            <a:pPr algn="l">
              <a:lnSpc>
                <a:spcPts val="8119"/>
              </a:lnSpc>
            </a:pPr>
            <a:r>
              <a:rPr lang="en-US" sz="8546" spc="-358" b="true">
                <a:solidFill>
                  <a:srgbClr val="F4F4F4"/>
                </a:solidFill>
                <a:latin typeface="Poppins Medium"/>
                <a:ea typeface="Poppins Medium"/>
                <a:cs typeface="Poppins Medium"/>
                <a:sym typeface="Poppins Medium"/>
              </a:rPr>
              <a:t>Machine Learning</a:t>
            </a:r>
          </a:p>
        </p:txBody>
      </p:sp>
      <p:sp>
        <p:nvSpPr>
          <p:cNvPr name="TextBox 4" id="4"/>
          <p:cNvSpPr txBox="true"/>
          <p:nvPr/>
        </p:nvSpPr>
        <p:spPr>
          <a:xfrm rot="0">
            <a:off x="386367" y="3022599"/>
            <a:ext cx="8757633" cy="6235701"/>
          </a:xfrm>
          <a:prstGeom prst="rect">
            <a:avLst/>
          </a:prstGeom>
        </p:spPr>
        <p:txBody>
          <a:bodyPr anchor="t" rtlCol="false" tIns="0" lIns="0" bIns="0" rIns="0">
            <a:spAutoFit/>
          </a:bodyPr>
          <a:lstStyle/>
          <a:p>
            <a:pPr algn="l">
              <a:lnSpc>
                <a:spcPts val="6999"/>
              </a:lnSpc>
              <a:spcBef>
                <a:spcPct val="0"/>
              </a:spcBef>
            </a:pPr>
            <a:r>
              <a:rPr lang="en-US" sz="4999">
                <a:solidFill>
                  <a:srgbClr val="F4F4F4"/>
                </a:solidFill>
                <a:latin typeface="Inter Extra-Light"/>
                <a:ea typeface="Inter Extra-Light"/>
                <a:cs typeface="Inter Extra-Light"/>
                <a:sym typeface="Inter Extra-Light"/>
              </a:rPr>
              <a:t>Machine Learning (ML) trains algorithms to learn patterns from data for predictions. As the core of data science, it automates the process of transforming raw information into valuable insights.</a:t>
            </a:r>
          </a:p>
        </p:txBody>
      </p:sp>
      <p:grpSp>
        <p:nvGrpSpPr>
          <p:cNvPr name="Group 5" id="5"/>
          <p:cNvGrpSpPr/>
          <p:nvPr/>
        </p:nvGrpSpPr>
        <p:grpSpPr>
          <a:xfrm rot="0">
            <a:off x="9727131" y="2699283"/>
            <a:ext cx="8560869" cy="7587717"/>
            <a:chOff x="0" y="0"/>
            <a:chExt cx="1440365" cy="1276632"/>
          </a:xfrm>
        </p:grpSpPr>
        <p:sp>
          <p:nvSpPr>
            <p:cNvPr name="Freeform 6" id="6"/>
            <p:cNvSpPr/>
            <p:nvPr/>
          </p:nvSpPr>
          <p:spPr>
            <a:xfrm flipH="false" flipV="false" rot="0">
              <a:off x="0" y="0"/>
              <a:ext cx="1440365" cy="1276632"/>
            </a:xfrm>
            <a:custGeom>
              <a:avLst/>
              <a:gdLst/>
              <a:ahLst/>
              <a:cxnLst/>
              <a:rect r="r" b="b" t="t" l="l"/>
              <a:pathLst>
                <a:path h="1276632" w="1440365">
                  <a:moveTo>
                    <a:pt x="0" y="0"/>
                  </a:moveTo>
                  <a:lnTo>
                    <a:pt x="1440365" y="0"/>
                  </a:lnTo>
                  <a:lnTo>
                    <a:pt x="1440365" y="1276632"/>
                  </a:lnTo>
                  <a:lnTo>
                    <a:pt x="0" y="1276632"/>
                  </a:lnTo>
                  <a:close/>
                </a:path>
              </a:pathLst>
            </a:custGeom>
            <a:blipFill>
              <a:blip r:embed="rId2"/>
              <a:stretch>
                <a:fillRect l="0" t="-34671" r="0" b="-34671"/>
              </a:stretch>
            </a:blipFill>
            <a:ln w="9525" cap="sq">
              <a:solidFill>
                <a:srgbClr val="FFFFFF"/>
              </a:solidFill>
              <a:prstDash val="solid"/>
              <a:miter/>
            </a:ln>
          </p:spPr>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gradFill rotWithShape="true">
          <a:gsLst>
            <a:gs pos="0">
              <a:srgbClr val="590E1E">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961507" y="3008641"/>
            <a:ext cx="14364986" cy="4126844"/>
          </a:xfrm>
          <a:prstGeom prst="rect">
            <a:avLst/>
          </a:prstGeom>
        </p:spPr>
        <p:txBody>
          <a:bodyPr anchor="t" rtlCol="false" tIns="0" lIns="0" bIns="0" rIns="0">
            <a:spAutoFit/>
          </a:bodyPr>
          <a:lstStyle/>
          <a:p>
            <a:pPr algn="ctr">
              <a:lnSpc>
                <a:spcPts val="15750"/>
              </a:lnSpc>
            </a:pPr>
            <a:r>
              <a:rPr lang="en-US" b="true" sz="13016" spc="-546">
                <a:solidFill>
                  <a:srgbClr val="F4F4F4"/>
                </a:solidFill>
                <a:latin typeface="Poppins Medium"/>
                <a:ea typeface="Poppins Medium"/>
                <a:cs typeface="Poppins Medium"/>
                <a:sym typeface="Poppins Medium"/>
              </a:rPr>
              <a:t>Problem Statement</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0" y="2723261"/>
            <a:ext cx="18288000" cy="0"/>
          </a:xfrm>
          <a:prstGeom prst="line">
            <a:avLst/>
          </a:prstGeom>
          <a:ln cap="rnd" w="9525">
            <a:solidFill>
              <a:srgbClr val="F4F4F4"/>
            </a:solidFill>
            <a:prstDash val="solid"/>
            <a:headEnd type="none" len="sm" w="sm"/>
            <a:tailEnd type="none" len="sm" w="sm"/>
          </a:ln>
        </p:spPr>
      </p:sp>
      <p:sp>
        <p:nvSpPr>
          <p:cNvPr name="TextBox 3" id="3"/>
          <p:cNvSpPr txBox="true"/>
          <p:nvPr/>
        </p:nvSpPr>
        <p:spPr>
          <a:xfrm rot="0">
            <a:off x="3837335" y="819150"/>
            <a:ext cx="10613330" cy="1368200"/>
          </a:xfrm>
          <a:prstGeom prst="rect">
            <a:avLst/>
          </a:prstGeom>
        </p:spPr>
        <p:txBody>
          <a:bodyPr anchor="t" rtlCol="false" tIns="0" lIns="0" bIns="0" rIns="0">
            <a:spAutoFit/>
          </a:bodyPr>
          <a:lstStyle/>
          <a:p>
            <a:pPr algn="ctr">
              <a:lnSpc>
                <a:spcPts val="10687"/>
              </a:lnSpc>
              <a:spcBef>
                <a:spcPct val="0"/>
              </a:spcBef>
            </a:pPr>
            <a:r>
              <a:rPr lang="en-US" b="true" sz="7633" spc="160">
                <a:solidFill>
                  <a:srgbClr val="FFFFFF"/>
                </a:solidFill>
                <a:latin typeface="Poppins Medium"/>
                <a:ea typeface="Poppins Medium"/>
                <a:cs typeface="Poppins Medium"/>
                <a:sym typeface="Poppins Medium"/>
              </a:rPr>
              <a:t>EMPLOYEE ATTRITION </a:t>
            </a:r>
          </a:p>
        </p:txBody>
      </p:sp>
      <p:sp>
        <p:nvSpPr>
          <p:cNvPr name="AutoShape 4" id="4"/>
          <p:cNvSpPr/>
          <p:nvPr/>
        </p:nvSpPr>
        <p:spPr>
          <a:xfrm flipV="true">
            <a:off x="6776175" y="2723261"/>
            <a:ext cx="0" cy="10321060"/>
          </a:xfrm>
          <a:prstGeom prst="line">
            <a:avLst/>
          </a:prstGeom>
          <a:ln cap="rnd" w="9525">
            <a:solidFill>
              <a:srgbClr val="F4F4F4"/>
            </a:solidFill>
            <a:prstDash val="solid"/>
            <a:headEnd type="none" len="sm" w="sm"/>
            <a:tailEnd type="none" len="sm" w="sm"/>
          </a:ln>
        </p:spPr>
      </p:sp>
      <p:sp>
        <p:nvSpPr>
          <p:cNvPr name="Freeform 5" id="5"/>
          <p:cNvSpPr/>
          <p:nvPr/>
        </p:nvSpPr>
        <p:spPr>
          <a:xfrm flipH="false" flipV="false" rot="0">
            <a:off x="0" y="2723261"/>
            <a:ext cx="6776175" cy="7563739"/>
          </a:xfrm>
          <a:custGeom>
            <a:avLst/>
            <a:gdLst/>
            <a:ahLst/>
            <a:cxnLst/>
            <a:rect r="r" b="b" t="t" l="l"/>
            <a:pathLst>
              <a:path h="7563739" w="6776175">
                <a:moveTo>
                  <a:pt x="0" y="0"/>
                </a:moveTo>
                <a:lnTo>
                  <a:pt x="6776175" y="0"/>
                </a:lnTo>
                <a:lnTo>
                  <a:pt x="6776175" y="7563739"/>
                </a:lnTo>
                <a:lnTo>
                  <a:pt x="0" y="7563739"/>
                </a:lnTo>
                <a:lnTo>
                  <a:pt x="0" y="0"/>
                </a:lnTo>
                <a:close/>
              </a:path>
            </a:pathLst>
          </a:custGeom>
          <a:blipFill>
            <a:blip r:embed="rId2"/>
            <a:stretch>
              <a:fillRect l="-2717" t="0" r="-8904" b="0"/>
            </a:stretch>
          </a:blipFill>
        </p:spPr>
      </p:sp>
      <p:sp>
        <p:nvSpPr>
          <p:cNvPr name="TextBox 6" id="6"/>
          <p:cNvSpPr txBox="true"/>
          <p:nvPr/>
        </p:nvSpPr>
        <p:spPr>
          <a:xfrm rot="0">
            <a:off x="6964373" y="2936431"/>
            <a:ext cx="11049693" cy="7074534"/>
          </a:xfrm>
          <a:prstGeom prst="rect">
            <a:avLst/>
          </a:prstGeom>
        </p:spPr>
        <p:txBody>
          <a:bodyPr anchor="t" rtlCol="false" tIns="0" lIns="0" bIns="0" rIns="0">
            <a:spAutoFit/>
          </a:bodyPr>
          <a:lstStyle/>
          <a:p>
            <a:pPr algn="l">
              <a:lnSpc>
                <a:spcPts val="4340"/>
              </a:lnSpc>
              <a:spcBef>
                <a:spcPct val="0"/>
              </a:spcBef>
            </a:pPr>
            <a:r>
              <a:rPr lang="en-US" b="true" sz="3100" spc="65">
                <a:solidFill>
                  <a:srgbClr val="FFFFFF"/>
                </a:solidFill>
                <a:latin typeface="Poppins Medium"/>
                <a:ea typeface="Poppins Medium"/>
                <a:cs typeface="Poppins Medium"/>
                <a:sym typeface="Poppins Medium"/>
              </a:rPr>
              <a:t>THE PERSISTENT AND OFTEN SUDDEN LOSS OF TALENT (EMPLOYEE ATTRITION) IS A MAJOR, RECURRING FINANCIAL AND OPERATIONAL RISK FOR ORGANIZATIONS GLOBALLY AND ACROSS ALL MARKET CYCLES. THIS TURNOVER DRIVES UP DIRECT COSTS (RECRUITMENT, TRAINING) WHILE SIMULTANEOUSLY CAUSING A CRITICAL EROSION OF EXPERTISE AND TEAM MORALE. THEREFORE, THERE IS A FUNDAMENTAL NEED FOR COMPANIES TO EMPLOY PREDICTIVE ANALYTICS TO QUICKLY AND ACCURATELY FORECAST WHICH EMPLOYEES ARE LIKELY TO LEAVE, ENABLING THE IMPLEMENTATION OF TARGETED AND TIMELY RETENTION STRATEGIES TO SECURE ESSENTIAL HUMAN CAPITAL.</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p:cSld>
    <p:bg>
      <p:bgPr>
        <a:gradFill rotWithShape="true">
          <a:gsLst>
            <a:gs pos="0">
              <a:srgbClr val="590E1E">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816200" y="3770566"/>
            <a:ext cx="12655600" cy="2364869"/>
          </a:xfrm>
          <a:prstGeom prst="rect">
            <a:avLst/>
          </a:prstGeom>
        </p:spPr>
        <p:txBody>
          <a:bodyPr anchor="t" rtlCol="false" tIns="0" lIns="0" bIns="0" rIns="0">
            <a:spAutoFit/>
          </a:bodyPr>
          <a:lstStyle/>
          <a:p>
            <a:pPr algn="ctr">
              <a:lnSpc>
                <a:spcPts val="18227"/>
              </a:lnSpc>
              <a:spcBef>
                <a:spcPct val="0"/>
              </a:spcBef>
            </a:pPr>
            <a:r>
              <a:rPr lang="en-US" b="true" sz="13019" spc="273">
                <a:solidFill>
                  <a:srgbClr val="FFFFFF"/>
                </a:solidFill>
                <a:latin typeface="Poppins Medium"/>
                <a:ea typeface="Poppins Medium"/>
                <a:cs typeface="Poppins Medium"/>
                <a:sym typeface="Poppins Medium"/>
              </a:rPr>
              <a:t>RELATED WORK</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B1124">
                <a:alpha val="100000"/>
              </a:srgbClr>
            </a:gs>
            <a:gs pos="50000">
              <a:srgbClr val="2B1717">
                <a:alpha val="100000"/>
              </a:srgbClr>
            </a:gs>
            <a:gs pos="100000">
              <a:srgbClr val="6B112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187305" y="3042227"/>
            <a:ext cx="10836777" cy="7009006"/>
          </a:xfrm>
          <a:custGeom>
            <a:avLst/>
            <a:gdLst/>
            <a:ahLst/>
            <a:cxnLst/>
            <a:rect r="r" b="b" t="t" l="l"/>
            <a:pathLst>
              <a:path h="7009006" w="10836777">
                <a:moveTo>
                  <a:pt x="0" y="0"/>
                </a:moveTo>
                <a:lnTo>
                  <a:pt x="10836777" y="0"/>
                </a:lnTo>
                <a:lnTo>
                  <a:pt x="10836777" y="7009007"/>
                </a:lnTo>
                <a:lnTo>
                  <a:pt x="0" y="7009007"/>
                </a:lnTo>
                <a:lnTo>
                  <a:pt x="0" y="0"/>
                </a:lnTo>
                <a:close/>
              </a:path>
            </a:pathLst>
          </a:custGeom>
          <a:blipFill>
            <a:blip r:embed="rId2"/>
            <a:stretch>
              <a:fillRect l="-113" t="0" r="0" b="0"/>
            </a:stretch>
          </a:blipFill>
        </p:spPr>
      </p:sp>
      <p:sp>
        <p:nvSpPr>
          <p:cNvPr name="Freeform 3" id="3"/>
          <p:cNvSpPr/>
          <p:nvPr/>
        </p:nvSpPr>
        <p:spPr>
          <a:xfrm flipH="false" flipV="false" rot="0">
            <a:off x="7187305" y="295743"/>
            <a:ext cx="10836777" cy="2557545"/>
          </a:xfrm>
          <a:custGeom>
            <a:avLst/>
            <a:gdLst/>
            <a:ahLst/>
            <a:cxnLst/>
            <a:rect r="r" b="b" t="t" l="l"/>
            <a:pathLst>
              <a:path h="2557545" w="10836777">
                <a:moveTo>
                  <a:pt x="0" y="0"/>
                </a:moveTo>
                <a:lnTo>
                  <a:pt x="10836777" y="0"/>
                </a:lnTo>
                <a:lnTo>
                  <a:pt x="10836777" y="2557545"/>
                </a:lnTo>
                <a:lnTo>
                  <a:pt x="0" y="2557545"/>
                </a:lnTo>
                <a:lnTo>
                  <a:pt x="0" y="0"/>
                </a:lnTo>
                <a:close/>
              </a:path>
            </a:pathLst>
          </a:custGeom>
          <a:blipFill>
            <a:blip r:embed="rId3"/>
            <a:stretch>
              <a:fillRect l="0" t="0" r="0" b="0"/>
            </a:stretch>
          </a:blipFill>
        </p:spPr>
      </p:sp>
      <p:sp>
        <p:nvSpPr>
          <p:cNvPr name="AutoShape 4" id="4"/>
          <p:cNvSpPr/>
          <p:nvPr/>
        </p:nvSpPr>
        <p:spPr>
          <a:xfrm flipV="true">
            <a:off x="6776175" y="0"/>
            <a:ext cx="0" cy="13044321"/>
          </a:xfrm>
          <a:prstGeom prst="line">
            <a:avLst/>
          </a:prstGeom>
          <a:ln cap="rnd" w="9525">
            <a:solidFill>
              <a:srgbClr val="F4F4F4"/>
            </a:solidFill>
            <a:prstDash val="solid"/>
            <a:headEnd type="none" len="sm" w="sm"/>
            <a:tailEnd type="none" len="sm" w="sm"/>
          </a:ln>
        </p:spPr>
      </p:sp>
      <p:sp>
        <p:nvSpPr>
          <p:cNvPr name="TextBox 5" id="5"/>
          <p:cNvSpPr txBox="true"/>
          <p:nvPr/>
        </p:nvSpPr>
        <p:spPr>
          <a:xfrm rot="0">
            <a:off x="0" y="962025"/>
            <a:ext cx="6776175" cy="2306955"/>
          </a:xfrm>
          <a:prstGeom prst="rect">
            <a:avLst/>
          </a:prstGeom>
        </p:spPr>
        <p:txBody>
          <a:bodyPr anchor="t" rtlCol="false" tIns="0" lIns="0" bIns="0" rIns="0">
            <a:spAutoFit/>
          </a:bodyPr>
          <a:lstStyle/>
          <a:p>
            <a:pPr algn="ctr">
              <a:lnSpc>
                <a:spcPts val="4620"/>
              </a:lnSpc>
            </a:pPr>
            <a:r>
              <a:rPr lang="en-US" sz="3300" b="true">
                <a:solidFill>
                  <a:srgbClr val="FFFFFF"/>
                </a:solidFill>
                <a:latin typeface="Canva Sans Bold"/>
                <a:ea typeface="Canva Sans Bold"/>
                <a:cs typeface="Canva Sans Bold"/>
                <a:sym typeface="Canva Sans Bold"/>
              </a:rPr>
              <a:t>Using random Forest  classifier</a:t>
            </a:r>
          </a:p>
          <a:p>
            <a:pPr algn="ctr">
              <a:lnSpc>
                <a:spcPts val="4620"/>
              </a:lnSpc>
            </a:pPr>
            <a:r>
              <a:rPr lang="en-US" sz="3300" b="true">
                <a:solidFill>
                  <a:srgbClr val="FFFFFF"/>
                </a:solidFill>
                <a:latin typeface="Canva Sans Bold"/>
                <a:ea typeface="Canva Sans Bold"/>
                <a:cs typeface="Canva Sans Bold"/>
                <a:sym typeface="Canva Sans Bold"/>
              </a:rPr>
              <a:t>on  IBM HR Analytics Employee Attrition &amp; Performance</a:t>
            </a:r>
          </a:p>
          <a:p>
            <a:pPr algn="ctr">
              <a:lnSpc>
                <a:spcPts val="4620"/>
              </a:lnSpc>
              <a:spcBef>
                <a:spcPct val="0"/>
              </a:spcBef>
            </a:pPr>
          </a:p>
        </p:txBody>
      </p:sp>
      <p:sp>
        <p:nvSpPr>
          <p:cNvPr name="AutoShape 6" id="6"/>
          <p:cNvSpPr/>
          <p:nvPr/>
        </p:nvSpPr>
        <p:spPr>
          <a:xfrm flipV="true">
            <a:off x="0" y="2947758"/>
            <a:ext cx="18288000" cy="0"/>
          </a:xfrm>
          <a:prstGeom prst="line">
            <a:avLst/>
          </a:prstGeom>
          <a:ln cap="rnd" w="9525">
            <a:solidFill>
              <a:srgbClr val="F4F4F4"/>
            </a:solidFill>
            <a:prstDash val="solid"/>
            <a:headEnd type="none" len="sm" w="sm"/>
            <a:tailEnd type="none" len="sm" w="sm"/>
          </a:ln>
        </p:spPr>
      </p:sp>
      <p:sp>
        <p:nvSpPr>
          <p:cNvPr name="TextBox 7" id="7"/>
          <p:cNvSpPr txBox="true"/>
          <p:nvPr/>
        </p:nvSpPr>
        <p:spPr>
          <a:xfrm rot="0">
            <a:off x="0" y="3109596"/>
            <a:ext cx="6776175" cy="3323590"/>
          </a:xfrm>
          <a:prstGeom prst="rect">
            <a:avLst/>
          </a:prstGeom>
        </p:spPr>
        <p:txBody>
          <a:bodyPr anchor="t" rtlCol="false" tIns="0" lIns="0" bIns="0" rIns="0">
            <a:spAutoFit/>
          </a:bodyPr>
          <a:lstStyle/>
          <a:p>
            <a:pPr algn="ctr">
              <a:lnSpc>
                <a:spcPts val="2660"/>
              </a:lnSpc>
            </a:pPr>
            <a:r>
              <a:rPr lang="en-US" sz="1900">
                <a:solidFill>
                  <a:srgbClr val="FFFFFF"/>
                </a:solidFill>
                <a:latin typeface="Canva Sans"/>
                <a:ea typeface="Canva Sans"/>
                <a:cs typeface="Canva Sans"/>
                <a:sym typeface="Canva Sans"/>
              </a:rPr>
              <a:t>We use the IBM HR Analytics Employee Attrition &amp; Performance dataset as a benchmark because it shares the same 35 features as our data. However, previous studies using the IBM dataset are limited by its small size </a:t>
            </a:r>
            <a:r>
              <a:rPr lang="en-US" b="true" sz="1900" i="true">
                <a:solidFill>
                  <a:srgbClr val="FFFFFF"/>
                </a:solidFill>
                <a:latin typeface="Canva Sans Bold Italics"/>
                <a:ea typeface="Canva Sans Bold Italics"/>
                <a:cs typeface="Canva Sans Bold Italics"/>
                <a:sym typeface="Canva Sans Bold Italics"/>
              </a:rPr>
              <a:t>1,470</a:t>
            </a:r>
            <a:r>
              <a:rPr lang="en-US" sz="1900">
                <a:solidFill>
                  <a:srgbClr val="FFFFFF"/>
                </a:solidFill>
                <a:latin typeface="Canva Sans"/>
                <a:ea typeface="Canva Sans"/>
                <a:cs typeface="Canva Sans"/>
                <a:sym typeface="Canva Sans"/>
              </a:rPr>
              <a:t> samples. Our research uses a much larger dataset, approx </a:t>
            </a:r>
            <a:r>
              <a:rPr lang="en-US" b="true" sz="1900" i="true">
                <a:solidFill>
                  <a:srgbClr val="FFFFFF"/>
                </a:solidFill>
                <a:latin typeface="Canva Sans Bold Italics"/>
                <a:ea typeface="Canva Sans Bold Italics"/>
                <a:cs typeface="Canva Sans Bold Italics"/>
                <a:sym typeface="Canva Sans Bold Italics"/>
              </a:rPr>
              <a:t>250,000</a:t>
            </a:r>
            <a:r>
              <a:rPr lang="en-US" sz="1900">
                <a:solidFill>
                  <a:srgbClr val="FFFFFF"/>
                </a:solidFill>
                <a:latin typeface="Canva Sans"/>
                <a:ea typeface="Canva Sans"/>
                <a:cs typeface="Canva Sans"/>
                <a:sym typeface="Canva Sans"/>
              </a:rPr>
              <a:t> samples. This high volume of data reduces the chance of overfitting and lets us find more complex, general patterns that are not detectable in the smaller benchmark. </a:t>
            </a:r>
          </a:p>
          <a:p>
            <a:pPr algn="ctr">
              <a:lnSpc>
                <a:spcPts val="2660"/>
              </a:lnSpc>
              <a:spcBef>
                <a:spcPct val="0"/>
              </a:spcBef>
            </a:pPr>
          </a:p>
        </p:txBody>
      </p:sp>
      <p:sp>
        <p:nvSpPr>
          <p:cNvPr name="TextBox 8" id="8"/>
          <p:cNvSpPr txBox="true"/>
          <p:nvPr/>
        </p:nvSpPr>
        <p:spPr>
          <a:xfrm rot="0">
            <a:off x="0" y="6585585"/>
            <a:ext cx="6776175" cy="2990215"/>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Canva Sans"/>
                <a:ea typeface="Canva Sans"/>
                <a:cs typeface="Canva Sans"/>
                <a:sym typeface="Canva Sans"/>
              </a:rPr>
              <a:t> While using tree models </a:t>
            </a:r>
            <a:r>
              <a:rPr lang="en-US" b="true" sz="1900" i="true">
                <a:solidFill>
                  <a:srgbClr val="FFFFFF"/>
                </a:solidFill>
                <a:latin typeface="Canva Sans Bold Italics"/>
                <a:ea typeface="Canva Sans Bold Italics"/>
                <a:cs typeface="Canva Sans Bold Italics"/>
                <a:sym typeface="Canva Sans Bold Italics"/>
              </a:rPr>
              <a:t>Random Forest</a:t>
            </a:r>
            <a:r>
              <a:rPr lang="en-US" sz="1900">
                <a:solidFill>
                  <a:srgbClr val="FFFFFF"/>
                </a:solidFill>
                <a:latin typeface="Canva Sans"/>
                <a:ea typeface="Canva Sans"/>
                <a:cs typeface="Canva Sans"/>
                <a:sym typeface="Canva Sans"/>
              </a:rPr>
              <a:t> models show decent accuracy ranges from 65% to 85% on the IBM Attrition data, this is misleading due to the severe class imbalance. The critical F1-Score often remains very low, around 32%. To properly address this, we used a more advanced model, </a:t>
            </a:r>
            <a:r>
              <a:rPr lang="en-US" b="true" sz="1900" i="true">
                <a:solidFill>
                  <a:srgbClr val="FFFFFF"/>
                </a:solidFill>
                <a:latin typeface="Canva Sans Bold Italics"/>
                <a:ea typeface="Canva Sans Bold Italics"/>
                <a:cs typeface="Canva Sans Bold Italics"/>
                <a:sym typeface="Canva Sans Bold Italics"/>
              </a:rPr>
              <a:t>XGBoost</a:t>
            </a:r>
            <a:r>
              <a:rPr lang="en-US" sz="1900">
                <a:solidFill>
                  <a:srgbClr val="FFFFFF"/>
                </a:solidFill>
                <a:latin typeface="Canva Sans"/>
                <a:ea typeface="Canva Sans"/>
                <a:cs typeface="Canva Sans"/>
                <a:sym typeface="Canva Sans"/>
              </a:rPr>
              <a:t>, combined with the imbalanced data technique </a:t>
            </a:r>
            <a:r>
              <a:rPr lang="en-US" b="true" sz="1900" i="true">
                <a:solidFill>
                  <a:srgbClr val="FFFFFF"/>
                </a:solidFill>
                <a:latin typeface="Canva Sans Bold Italics"/>
                <a:ea typeface="Canva Sans Bold Italics"/>
                <a:cs typeface="Canva Sans Bold Italics"/>
                <a:sym typeface="Canva Sans Bold Italics"/>
              </a:rPr>
              <a:t>SMOTE</a:t>
            </a:r>
            <a:r>
              <a:rPr lang="en-US" sz="1900">
                <a:solidFill>
                  <a:srgbClr val="FFFFFF"/>
                </a:solidFill>
                <a:latin typeface="Canva Sans"/>
                <a:ea typeface="Canva Sans"/>
                <a:cs typeface="Canva Sans"/>
                <a:sym typeface="Canva Sans"/>
              </a:rPr>
              <a:t> (Synthetic Minority Over-sampling Technique). This approach ensures reliable prediction across both attrition and non-attrition classes </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DAGzwX1vwlY</dc:identifier>
  <dcterms:modified xsi:type="dcterms:W3CDTF">2011-08-01T06:04:30Z</dcterms:modified>
  <cp:revision>1</cp:revision>
  <dc:title>attirition analysis</dc:title>
</cp:coreProperties>
</file>